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98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7" r:id="rId17"/>
    <p:sldId id="278" r:id="rId18"/>
    <p:sldId id="279" r:id="rId19"/>
    <p:sldId id="289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BE1"/>
    <a:srgbClr val="8130A0"/>
    <a:srgbClr val="AA4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 autoAdjust="0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92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33E7B-88E3-4A23-9F70-913560F67590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74A4-3DC6-4005-8DF9-93722DB5D4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890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974A4-3DC6-4005-8DF9-93722DB5D44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1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3C0BD2B-85C1-6644-A305-1977D412A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25632EA7-3766-AD45-8F38-5CB9E9EB4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CF01FDC-FC94-DA42-9809-B1083FC1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255C62D-4109-BD42-84BE-824005430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8EDBBA9D-15DD-D448-83CD-869082D4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94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BB96902-6392-4A42-8A2D-E4BABDE3B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1BAC19BD-5CD8-D04E-A241-A854BE373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7178C6F-708D-2448-A46B-D6AEA40C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00374BB-B275-B940-A3CA-CBAFE150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5957979-AC4A-0640-8B4E-617F990E6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19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77C37F93-A35A-144C-A5A3-176C9D7A6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E9F34997-F19B-4643-86A9-487871436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5CF9E84-87F3-9D43-9255-BBC75D68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1B1CB52-C7BF-4640-AE00-A8281B49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2DCF363-26E8-4943-8252-EA838D59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76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2E2909D-1EF3-3945-BC1C-123A42E1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0DA7942-47FB-5547-8AC7-C9B68F8BF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FB740C6-EB91-0A48-BD36-779BB484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9A1C53A-F397-004F-90F2-E200C781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01B4BF2-3B7E-7A4E-957A-3D5D0CFC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8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EDD5B89-329F-604C-AE21-1B89A553D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064C039-9F95-B244-A48C-49CBD82DC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B463989-38C2-994E-BB2F-9E8CA53C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5A6BA26-9C63-B442-A9D3-AE04ABC7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7F2B819-15B8-C241-A006-C3FEF58E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38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A823F5-AEEA-944C-91D8-6EAD970A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235251D-6BBC-2340-9B24-66FCBCF51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410B7E89-6144-F64F-BE49-8D336241B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DDE43C8B-3F70-1743-9BDF-004398EE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A301E30-7C41-D540-B45D-5A876DC0E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02838C89-9E97-6740-8BF6-7A687E97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05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C7667B5-4418-F241-AACA-B7B9F1979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7D00432-BF7E-7740-88AF-6C7DEBF52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0D3FE5D0-63E1-FE49-B398-0746BEBC7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A36CDB32-2A7E-7644-8F46-76C0CC787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DDFB9A17-0719-044E-80C0-DAD4ED7BB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47590B81-F216-0D40-BE53-A1AAB14E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01633DF9-0123-F548-8E24-4168E31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607FE288-B2CD-9345-BF50-33CE296E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5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E069D98-3993-424D-A9C8-C4C94C93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15071FA9-B24B-1B43-84B2-308487FD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83DC6884-5112-094C-966A-71802E4B6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4F407A97-8CA2-814D-8522-0BDFA3DE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84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26E41253-EC60-5C4B-9C9D-8081CD85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0B943EDF-19A1-764D-AAAC-39BB56D5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3D1CB25-28FC-FE4D-9A10-BE6D1FF2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96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E4A557C-4A50-1748-8A25-8A3790D3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89770CA-3729-8848-956B-062369140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B8542EB5-DE26-404E-A453-7A7BD9845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3DB9DB79-AC09-B741-BD31-9108B570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5DB24C6-6E8C-E44E-A1A7-20A97E6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9BB1D28-6998-4743-A9B9-B19C5421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92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577B98-8DA0-BE47-9712-7EE15D6C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417077A2-9977-1D46-8D77-7312DF738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54E7DC6D-DAFC-7140-8060-295CBA3F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3578375-920D-604A-8BEF-11839AB85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D0111077-62C1-594A-A63E-88BFB7C98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00CDF74E-ABDA-7744-8246-2FCFD1F5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0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B69215F5-1381-3540-95AE-35D4B439A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A883FF14-1FED-AD4A-9CF3-98DA385B2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97F6AF7-E513-9E41-9346-8D5AC5534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8816-384D-2947-AA09-4B3F81B940F8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55C48D9-95B5-6546-A6FE-06BA96AB4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829F9F6-F32F-CF47-A879-A8D9675E9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4244-0776-834C-9BEF-B3192BB464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98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3A0895-06FA-D14F-BB8F-0A3F6BCA1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061" y="2162388"/>
            <a:ext cx="8153194" cy="1645176"/>
          </a:xfrm>
        </p:spPr>
        <p:txBody>
          <a:bodyPr>
            <a:normAutofit/>
          </a:bodyPr>
          <a:lstStyle/>
          <a:p>
            <a:pPr algn="l"/>
            <a:r>
              <a:rPr lang="it-IT" sz="4400" dirty="0"/>
              <a:t> La gestione circolare</a:t>
            </a:r>
            <a:br>
              <a:rPr lang="it-IT" sz="4400" dirty="0"/>
            </a:br>
            <a:r>
              <a:rPr lang="it-IT" sz="4400" dirty="0"/>
              <a:t> dei rifiuti urbani </a:t>
            </a:r>
            <a:endParaRPr lang="it-IT" strike="sngStrike" dirty="0"/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76E7B857-25E5-C747-912D-2930030FA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44" y="3958567"/>
            <a:ext cx="7682816" cy="686934"/>
          </a:xfrm>
        </p:spPr>
        <p:txBody>
          <a:bodyPr>
            <a:normAutofit fontScale="92500"/>
          </a:bodyPr>
          <a:lstStyle/>
          <a:p>
            <a:pPr algn="l"/>
            <a:r>
              <a:rPr lang="it-IT" sz="3200" dirty="0">
                <a:solidFill>
                  <a:schemeClr val="accent1"/>
                </a:solidFill>
              </a:rPr>
              <a:t>Presentazione del Rapporto sulla Regione Sicilia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27107BE1-D539-FB45-A1CE-6485DC80114C}"/>
              </a:ext>
            </a:extLst>
          </p:cNvPr>
          <p:cNvSpPr txBox="1"/>
          <p:nvPr/>
        </p:nvSpPr>
        <p:spPr>
          <a:xfrm>
            <a:off x="584144" y="5232093"/>
            <a:ext cx="985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Stefano Leoni, </a:t>
            </a:r>
          </a:p>
          <a:p>
            <a:r>
              <a:rPr lang="it-IT" sz="1900" dirty="0"/>
              <a:t>Responsabile Area Economia Circolare e rifiuti della Fondazione per lo sviluppo sostenibile</a:t>
            </a:r>
          </a:p>
        </p:txBody>
      </p:sp>
      <p:pic>
        <p:nvPicPr>
          <p:cNvPr id="1025" name="Immagine 6">
            <a:extLst>
              <a:ext uri="{FF2B5EF4-FFF2-40B4-BE49-F238E27FC236}">
                <a16:creationId xmlns="" xmlns:a16="http://schemas.microsoft.com/office/drawing/2014/main" id="{5A6F2F0E-38A1-9D40-8839-6D98FB54D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44" y="266657"/>
            <a:ext cx="1466055" cy="146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4">
            <a:extLst>
              <a:ext uri="{FF2B5EF4-FFF2-40B4-BE49-F238E27FC236}">
                <a16:creationId xmlns="" xmlns:a16="http://schemas.microsoft.com/office/drawing/2014/main" id="{80426AFB-37EB-8647-B4ED-8EE7B366A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693" y="69100"/>
            <a:ext cx="2358230" cy="160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5" descr="Logo-FSS">
            <a:extLst>
              <a:ext uri="{FF2B5EF4-FFF2-40B4-BE49-F238E27FC236}">
                <a16:creationId xmlns="" xmlns:a16="http://schemas.microsoft.com/office/drawing/2014/main" id="{AE3F1DE6-34D8-9746-86BF-500A07ABFDD0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0" t="19887" r="12091" b="20056"/>
          <a:stretch>
            <a:fillRect/>
          </a:stretch>
        </p:blipFill>
        <p:spPr bwMode="auto">
          <a:xfrm>
            <a:off x="2533283" y="365222"/>
            <a:ext cx="2358230" cy="126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564434D-62C2-2845-B8BF-6F28BE7EC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728" y="-46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AD6D331-EF96-CF48-BB56-893B708C5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728" y="4525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EE5AD2D8-D23B-08D0-0CE2-DF1CD305FD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7577196" y="2162359"/>
            <a:ext cx="6696330" cy="253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65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AB826C29-7DF4-474E-91E6-85D0C9705DD5}"/>
              </a:ext>
            </a:extLst>
          </p:cNvPr>
          <p:cNvSpPr/>
          <p:nvPr/>
        </p:nvSpPr>
        <p:spPr>
          <a:xfrm>
            <a:off x="7559375" y="3223230"/>
            <a:ext cx="4290772" cy="28412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D9DED89C-8C1D-EB4F-BE4B-A5BA396D57C8}"/>
              </a:ext>
            </a:extLst>
          </p:cNvPr>
          <p:cNvSpPr/>
          <p:nvPr/>
        </p:nvSpPr>
        <p:spPr>
          <a:xfrm>
            <a:off x="291785" y="1253276"/>
            <a:ext cx="11085749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368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(rispetto al 2016: +26% a livello nazionale).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Sicilia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7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rispetto al 2016 la RD dei metalli è raddoppiata).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2016-2020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4,8 a 6,2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(+28%),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0,7 a 1,4 kg/ab*anno.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D4CFD064-8A0F-6A4A-BEBF-B2BB289B3073}"/>
              </a:ext>
            </a:extLst>
          </p:cNvPr>
          <p:cNvSpPr/>
          <p:nvPr/>
        </p:nvSpPr>
        <p:spPr>
          <a:xfrm>
            <a:off x="341854" y="2867191"/>
            <a:ext cx="69377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/>
              <a:t>Raccolta differenziata pro capite dei metalli nelle Province della Sicilia, 2020 (kg/ab*anno)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2496158C-E8F3-444C-802B-FD9072352842}"/>
              </a:ext>
            </a:extLst>
          </p:cNvPr>
          <p:cNvSpPr/>
          <p:nvPr/>
        </p:nvSpPr>
        <p:spPr>
          <a:xfrm>
            <a:off x="372569" y="6374011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69D1F4C7-7EB2-114F-85D2-140A744B0714}"/>
              </a:ext>
            </a:extLst>
          </p:cNvPr>
          <p:cNvSpPr txBox="1"/>
          <p:nvPr/>
        </p:nvSpPr>
        <p:spPr>
          <a:xfrm>
            <a:off x="7559375" y="3499861"/>
            <a:ext cx="429077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Nessuna delle Province della Sicilia ha valori di RD superiori o uguali alla media nazionale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alla RD pro capite del 2016 si registra un buon incremento in quasi tutte le Province,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eccetto per la Provincia di Palermo che registra un aumento di appena 0,1 kg/ab*anno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F2AB22F5-0E29-AF46-A912-191E70FB5CBF}"/>
              </a:ext>
            </a:extLst>
          </p:cNvPr>
          <p:cNvSpPr/>
          <p:nvPr/>
        </p:nvSpPr>
        <p:spPr>
          <a:xfrm>
            <a:off x="329144" y="235606"/>
            <a:ext cx="3889071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E100E85D-80B7-C04A-90D9-8FF4F57BC438}"/>
              </a:ext>
            </a:extLst>
          </p:cNvPr>
          <p:cNvSpPr/>
          <p:nvPr/>
        </p:nvSpPr>
        <p:spPr>
          <a:xfrm>
            <a:off x="1212864" y="274659"/>
            <a:ext cx="2272225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dei metalli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9FD19D60-1310-468E-2ACE-042B5BE14393}"/>
              </a:ext>
            </a:extLst>
          </p:cNvPr>
          <p:cNvGrpSpPr/>
          <p:nvPr/>
        </p:nvGrpSpPr>
        <p:grpSpPr>
          <a:xfrm>
            <a:off x="702776" y="3231607"/>
            <a:ext cx="6132740" cy="3085764"/>
            <a:chOff x="792716" y="3231607"/>
            <a:chExt cx="5606791" cy="3085764"/>
          </a:xfrm>
        </p:grpSpPr>
        <p:pic>
          <p:nvPicPr>
            <p:cNvPr id="4" name="Immagine 3">
              <a:extLst>
                <a:ext uri="{FF2B5EF4-FFF2-40B4-BE49-F238E27FC236}">
                  <a16:creationId xmlns="" xmlns:a16="http://schemas.microsoft.com/office/drawing/2014/main" id="{EFF15DD0-2CE5-5515-B67C-D04EDB80D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716" y="3231607"/>
              <a:ext cx="5606791" cy="2786404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="" xmlns:a16="http://schemas.microsoft.com/office/drawing/2014/main" id="{7074C8D8-5F1B-E61A-BEF6-694EE62AC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83850" y="6018011"/>
              <a:ext cx="3402477" cy="299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3118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60DDAA2E-63DD-C84D-9B03-301CF6BB39C0}"/>
              </a:ext>
            </a:extLst>
          </p:cNvPr>
          <p:cNvSpPr/>
          <p:nvPr/>
        </p:nvSpPr>
        <p:spPr>
          <a:xfrm>
            <a:off x="7254796" y="3601553"/>
            <a:ext cx="4587030" cy="25410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A7864F41-CEBE-344B-9885-1A3643E77AF1}"/>
              </a:ext>
            </a:extLst>
          </p:cNvPr>
          <p:cNvSpPr/>
          <p:nvPr/>
        </p:nvSpPr>
        <p:spPr>
          <a:xfrm>
            <a:off x="341854" y="1234287"/>
            <a:ext cx="1156825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881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(rispetto al 2016: +19% a livello nazionale).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Sicilia nel 2020: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(rispetto al 2016 la RD del legno è cresciuta del +40%).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</a:t>
            </a:r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2016-2020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12 a 15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(+22%),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3,2 a 4,7 kg/ab*anno.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CF28A3C6-97A3-CD4F-8B6B-05BB2131B928}"/>
              </a:ext>
            </a:extLst>
          </p:cNvPr>
          <p:cNvSpPr/>
          <p:nvPr/>
        </p:nvSpPr>
        <p:spPr>
          <a:xfrm>
            <a:off x="391174" y="2807228"/>
            <a:ext cx="6894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/>
              <a:t>Raccolta differenziata pro capite del legno nelle Province della Sicilia, 2020 (kg/ab*anno)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C9CB1EDE-5953-294D-9163-B19EDC91B608}"/>
              </a:ext>
            </a:extLst>
          </p:cNvPr>
          <p:cNvSpPr/>
          <p:nvPr/>
        </p:nvSpPr>
        <p:spPr>
          <a:xfrm>
            <a:off x="431794" y="6337519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097D60C1-BF08-B946-AAB1-97FC546567B1}"/>
              </a:ext>
            </a:extLst>
          </p:cNvPr>
          <p:cNvSpPr/>
          <p:nvPr/>
        </p:nvSpPr>
        <p:spPr>
          <a:xfrm>
            <a:off x="7405142" y="3679429"/>
            <a:ext cx="4361734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essuna delle nove Province della Sicilia ha valori di RD superiori o uguali alla media nazionale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alla RD pro capite del 2016, otto delle nove Province hanno incrementato la raccolta.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 Provincia di Caltanissetta si registra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riduzione della raccolta pro capite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-41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6372EBF3-F79E-FD46-B766-003148D9FF40}"/>
              </a:ext>
            </a:extLst>
          </p:cNvPr>
          <p:cNvSpPr/>
          <p:nvPr/>
        </p:nvSpPr>
        <p:spPr>
          <a:xfrm>
            <a:off x="341854" y="160929"/>
            <a:ext cx="3889071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4A43137F-0A09-9148-9A1D-0D515716EC83}"/>
              </a:ext>
            </a:extLst>
          </p:cNvPr>
          <p:cNvSpPr/>
          <p:nvPr/>
        </p:nvSpPr>
        <p:spPr>
          <a:xfrm>
            <a:off x="1255497" y="202496"/>
            <a:ext cx="2061783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del legno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4E666EE0-CC49-BB79-2532-C681648FE80A}"/>
              </a:ext>
            </a:extLst>
          </p:cNvPr>
          <p:cNvGrpSpPr/>
          <p:nvPr/>
        </p:nvGrpSpPr>
        <p:grpSpPr>
          <a:xfrm>
            <a:off x="704538" y="3158014"/>
            <a:ext cx="5875100" cy="3188381"/>
            <a:chOff x="704538" y="3187994"/>
            <a:chExt cx="5875100" cy="3188381"/>
          </a:xfrm>
        </p:grpSpPr>
        <p:pic>
          <p:nvPicPr>
            <p:cNvPr id="7" name="Immagine 6">
              <a:extLst>
                <a:ext uri="{FF2B5EF4-FFF2-40B4-BE49-F238E27FC236}">
                  <a16:creationId xmlns="" xmlns:a16="http://schemas.microsoft.com/office/drawing/2014/main" id="{6C520123-95E8-E29C-6C90-EB816EF32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4538" y="3187994"/>
              <a:ext cx="5875100" cy="2934262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="" xmlns:a16="http://schemas.microsoft.com/office/drawing/2014/main" id="{BE2B411D-5FB5-66ED-02F7-79D115AC5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25933" y="6056794"/>
              <a:ext cx="3632310" cy="3195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632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con angoli arrotondati 13">
            <a:extLst>
              <a:ext uri="{FF2B5EF4-FFF2-40B4-BE49-F238E27FC236}">
                <a16:creationId xmlns="" xmlns:a16="http://schemas.microsoft.com/office/drawing/2014/main" id="{BDB4D054-0D5C-8A49-AD62-A9B4DD85D779}"/>
              </a:ext>
            </a:extLst>
          </p:cNvPr>
          <p:cNvSpPr/>
          <p:nvPr/>
        </p:nvSpPr>
        <p:spPr>
          <a:xfrm>
            <a:off x="7437343" y="2610091"/>
            <a:ext cx="4389897" cy="31705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18E8CBCF-BE67-F746-9F99-1B7A373FF6A0}"/>
              </a:ext>
            </a:extLst>
          </p:cNvPr>
          <p:cNvSpPr/>
          <p:nvPr/>
        </p:nvSpPr>
        <p:spPr>
          <a:xfrm>
            <a:off x="249440" y="1077402"/>
            <a:ext cx="11467693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dirty="0"/>
              <a:t>7,2 Mt (rispetto al 2016: +10% a livello nazionale).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Raccolto in Sicilia nel 2020</a:t>
            </a:r>
            <a:r>
              <a:rPr lang="it-IT" dirty="0"/>
              <a:t>: 401 </a:t>
            </a:r>
            <a:r>
              <a:rPr lang="it-IT" dirty="0" err="1"/>
              <a:t>kt</a:t>
            </a:r>
            <a:r>
              <a:rPr lang="it-IT" dirty="0"/>
              <a:t> (rispetto al 2016 la RD della frazione organica è cresciuta di tre volte).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2016-2020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108 a 121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(+13%),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83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kg/ab*anno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13CCA53B-5282-CF42-9482-0CD4F2550C9C}"/>
              </a:ext>
            </a:extLst>
          </p:cNvPr>
          <p:cNvSpPr/>
          <p:nvPr/>
        </p:nvSpPr>
        <p:spPr>
          <a:xfrm>
            <a:off x="254687" y="6444209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A31D5234-4B03-BE45-A3CA-B998A3A0A1C8}"/>
              </a:ext>
            </a:extLst>
          </p:cNvPr>
          <p:cNvSpPr/>
          <p:nvPr/>
        </p:nvSpPr>
        <p:spPr>
          <a:xfrm>
            <a:off x="7512217" y="2936351"/>
            <a:ext cx="427005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Province (su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hanno una performance superiore alla media nazionale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700" dirty="0"/>
              <a:t>7 Province (su 9) hanno performance inferiori alla media 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’incremento maggiore si registra nella Provincia di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Siracusa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accresce la sua raccolta passando da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kg/ab*anno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0E9FDDC8-6975-524E-9195-68DA597DC93E}"/>
              </a:ext>
            </a:extLst>
          </p:cNvPr>
          <p:cNvSpPr/>
          <p:nvPr/>
        </p:nvSpPr>
        <p:spPr>
          <a:xfrm>
            <a:off x="344134" y="160752"/>
            <a:ext cx="4176755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D8351AE3-6771-9E4D-9582-771C2391681C}"/>
              </a:ext>
            </a:extLst>
          </p:cNvPr>
          <p:cNvSpPr/>
          <p:nvPr/>
        </p:nvSpPr>
        <p:spPr>
          <a:xfrm>
            <a:off x="446326" y="189338"/>
            <a:ext cx="4059573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della frazione organica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54BFFCB1-E333-24CF-5634-36D0912A3A40}"/>
              </a:ext>
            </a:extLst>
          </p:cNvPr>
          <p:cNvSpPr txBox="1"/>
          <p:nvPr/>
        </p:nvSpPr>
        <p:spPr>
          <a:xfrm>
            <a:off x="446326" y="2655426"/>
            <a:ext cx="6802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Raccolta differenziata pro capite della frazione organica nelle Province della Sicilia, 2020 (kg/ab*anno)</a:t>
            </a:r>
            <a:endParaRPr lang="it-IT" sz="1400" b="1" dirty="0"/>
          </a:p>
        </p:txBody>
      </p:sp>
      <p:grpSp>
        <p:nvGrpSpPr>
          <p:cNvPr id="16" name="Gruppo 15">
            <a:extLst>
              <a:ext uri="{FF2B5EF4-FFF2-40B4-BE49-F238E27FC236}">
                <a16:creationId xmlns="" xmlns:a16="http://schemas.microsoft.com/office/drawing/2014/main" id="{828B22B9-B56B-C427-E5F8-16DE69BECC61}"/>
              </a:ext>
            </a:extLst>
          </p:cNvPr>
          <p:cNvGrpSpPr/>
          <p:nvPr/>
        </p:nvGrpSpPr>
        <p:grpSpPr>
          <a:xfrm>
            <a:off x="364760" y="3163656"/>
            <a:ext cx="6802828" cy="3244041"/>
            <a:chOff x="364760" y="3163656"/>
            <a:chExt cx="6802828" cy="3244041"/>
          </a:xfrm>
        </p:grpSpPr>
        <p:pic>
          <p:nvPicPr>
            <p:cNvPr id="6" name="Immagine 5">
              <a:extLst>
                <a:ext uri="{FF2B5EF4-FFF2-40B4-BE49-F238E27FC236}">
                  <a16:creationId xmlns="" xmlns:a16="http://schemas.microsoft.com/office/drawing/2014/main" id="{6D5F122E-42DB-1E52-3C3C-20F5EC9FA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835" y="3163656"/>
              <a:ext cx="6148466" cy="2904657"/>
            </a:xfrm>
            <a:prstGeom prst="rect">
              <a:avLst/>
            </a:prstGeom>
            <a:noFill/>
          </p:spPr>
        </p:pic>
        <p:pic>
          <p:nvPicPr>
            <p:cNvPr id="15" name="Immagine 14">
              <a:extLst>
                <a:ext uri="{FF2B5EF4-FFF2-40B4-BE49-F238E27FC236}">
                  <a16:creationId xmlns="" xmlns:a16="http://schemas.microsoft.com/office/drawing/2014/main" id="{C311C39D-E374-469A-9DCB-662C61E86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760" y="6098221"/>
              <a:ext cx="6802828" cy="30947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35026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CCD89DE7-6D2B-E943-A347-64A47DFB3769}"/>
              </a:ext>
            </a:extLst>
          </p:cNvPr>
          <p:cNvSpPr/>
          <p:nvPr/>
        </p:nvSpPr>
        <p:spPr>
          <a:xfrm>
            <a:off x="7610964" y="3328692"/>
            <a:ext cx="3886403" cy="284477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4E3871F8-AAD1-5141-A584-93011C87AA0A}"/>
              </a:ext>
            </a:extLst>
          </p:cNvPr>
          <p:cNvSpPr/>
          <p:nvPr/>
        </p:nvSpPr>
        <p:spPr>
          <a:xfrm>
            <a:off x="307476" y="944477"/>
            <a:ext cx="114074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366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(rispetto al 2016: +29% a livello nazionale).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Sicilia nel 2020: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(rispetto al 2016 la RD dei RAEE è cresciuta del +57%).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2016-2020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4,7 a 6,1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(+31%),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2,7 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4,7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kg/ab*anno.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/>
              <a:t>Il target del 65% comporta una raccolta pro capite di 12,3 kg/ab*anno. </a:t>
            </a:r>
            <a:r>
              <a:rPr lang="it-IT" b="1" dirty="0"/>
              <a:t>La Sicilia per colmare il proprio gap dovrebbe incrementare la raccolta differenziata di 7,9 kg/ab*anno.</a:t>
            </a: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5EBDA1FA-92EB-F04C-A7F2-CDA54602A729}"/>
              </a:ext>
            </a:extLst>
          </p:cNvPr>
          <p:cNvSpPr/>
          <p:nvPr/>
        </p:nvSpPr>
        <p:spPr>
          <a:xfrm>
            <a:off x="473892" y="6431286"/>
            <a:ext cx="1140056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CDCRAEE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D7092899-48C5-B444-BF31-B1CB6A85D8F5}"/>
              </a:ext>
            </a:extLst>
          </p:cNvPr>
          <p:cNvSpPr txBox="1"/>
          <p:nvPr/>
        </p:nvSpPr>
        <p:spPr>
          <a:xfrm>
            <a:off x="7703505" y="3472734"/>
            <a:ext cx="369928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essuna delle Province della Sicilia ha valori di RD superiori o uguali alla media nazionale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al 2016 otto delle nove Province hanno incremento la propria RD pro capite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 eccezione della Provincia di Caltanissetta, che riduce la propria raccolta da 1,7 a 1,4 kg/ab*anno</a:t>
            </a:r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C64C3ABF-CCB8-4947-AE47-FD02CA941EFB}"/>
              </a:ext>
            </a:extLst>
          </p:cNvPr>
          <p:cNvSpPr/>
          <p:nvPr/>
        </p:nvSpPr>
        <p:spPr>
          <a:xfrm>
            <a:off x="337456" y="161257"/>
            <a:ext cx="10588572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7DF9DE08-7DF5-0940-8539-6DB752E9F65F}"/>
              </a:ext>
            </a:extLst>
          </p:cNvPr>
          <p:cNvSpPr/>
          <p:nvPr/>
        </p:nvSpPr>
        <p:spPr>
          <a:xfrm>
            <a:off x="807964" y="172970"/>
            <a:ext cx="9790263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di rifiuti da Apparecchiature Elettriche ed Elettroniche (RAEE) </a:t>
            </a:r>
            <a:endParaRPr lang="it-IT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5732112D-F912-05D9-B88C-AC83BB93D5C9}"/>
              </a:ext>
            </a:extLst>
          </p:cNvPr>
          <p:cNvGrpSpPr/>
          <p:nvPr/>
        </p:nvGrpSpPr>
        <p:grpSpPr>
          <a:xfrm>
            <a:off x="542308" y="3462203"/>
            <a:ext cx="6343083" cy="2900205"/>
            <a:chOff x="797138" y="3507173"/>
            <a:chExt cx="6343083" cy="2900205"/>
          </a:xfrm>
        </p:grpSpPr>
        <p:pic>
          <p:nvPicPr>
            <p:cNvPr id="7" name="Immagine 6">
              <a:extLst>
                <a:ext uri="{FF2B5EF4-FFF2-40B4-BE49-F238E27FC236}">
                  <a16:creationId xmlns="" xmlns:a16="http://schemas.microsoft.com/office/drawing/2014/main" id="{7C925287-F2EF-94C7-A067-67E9BD351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138" y="3507173"/>
              <a:ext cx="6343083" cy="2579695"/>
            </a:xfrm>
            <a:prstGeom prst="rect">
              <a:avLst/>
            </a:prstGeom>
            <a:noFill/>
          </p:spPr>
        </p:pic>
        <p:pic>
          <p:nvPicPr>
            <p:cNvPr id="8" name="Immagine 7">
              <a:extLst>
                <a:ext uri="{FF2B5EF4-FFF2-40B4-BE49-F238E27FC236}">
                  <a16:creationId xmlns="" xmlns:a16="http://schemas.microsoft.com/office/drawing/2014/main" id="{0D993C53-CEA0-97B2-3D90-B48817B84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5192" y="6008713"/>
              <a:ext cx="4526973" cy="398665"/>
            </a:xfrm>
            <a:prstGeom prst="rect">
              <a:avLst/>
            </a:prstGeom>
            <a:noFill/>
          </p:spPr>
        </p:pic>
      </p:grp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879B2A08-4AF1-CC49-8B37-2D72E50288EE}"/>
              </a:ext>
            </a:extLst>
          </p:cNvPr>
          <p:cNvSpPr/>
          <p:nvPr/>
        </p:nvSpPr>
        <p:spPr>
          <a:xfrm>
            <a:off x="337456" y="3179947"/>
            <a:ext cx="7068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/>
              <a:t>Raccolta differenziata pro capite dei RAEE nelle Province della Sicilia, 2020 (kg/ab*anno)</a:t>
            </a:r>
          </a:p>
        </p:txBody>
      </p:sp>
    </p:spTree>
    <p:extLst>
      <p:ext uri="{BB962C8B-B14F-4D97-AF65-F5344CB8AC3E}">
        <p14:creationId xmlns:p14="http://schemas.microsoft.com/office/powerpoint/2010/main" val="26398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97F9FA5-DEBE-A24C-97DD-FAE782DB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802" y="280592"/>
            <a:ext cx="5166769" cy="476196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IL RICICLO DEI RIFIUTI URBANI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09351E16-DECD-8755-1047-6E2DE17E43B9}"/>
              </a:ext>
            </a:extLst>
          </p:cNvPr>
          <p:cNvSpPr/>
          <p:nvPr/>
        </p:nvSpPr>
        <p:spPr>
          <a:xfrm>
            <a:off x="885757" y="958477"/>
            <a:ext cx="1042048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riciclaggio delle diverse frazioni dei rifiuti urbani raggiunge il 48% della produzione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corrispondente a circa 13,9 Mt di rifiuti avviati a riciclo.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Sud Italia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tasso di riciclo rispetto alla produzione della macro area è pari al 42%, equivalente a circa 6,7 Mt.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riciclo delle diverse frazioni dei rifiuti urbani raggiunge il 27%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produzione (581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Nell’ipotesi che le impurità e scarti della RD siano mediamente del 15%.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ttangolo 24">
            <a:extLst>
              <a:ext uri="{FF2B5EF4-FFF2-40B4-BE49-F238E27FC236}">
                <a16:creationId xmlns="" xmlns:a16="http://schemas.microsoft.com/office/drawing/2014/main" id="{B09A287F-487B-A271-632C-C16AD6F177E1}"/>
              </a:ext>
            </a:extLst>
          </p:cNvPr>
          <p:cNvSpPr/>
          <p:nvPr/>
        </p:nvSpPr>
        <p:spPr>
          <a:xfrm>
            <a:off x="2828298" y="6135897"/>
            <a:ext cx="93968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C66DFE2D-92D4-7E0D-A58D-75138E9B163C}"/>
              </a:ext>
            </a:extLst>
          </p:cNvPr>
          <p:cNvSpPr txBox="1"/>
          <p:nvPr/>
        </p:nvSpPr>
        <p:spPr>
          <a:xfrm>
            <a:off x="3402766" y="4139233"/>
            <a:ext cx="494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57%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02676B7B-AA1C-D930-E462-377402DFDEEA}"/>
              </a:ext>
            </a:extLst>
          </p:cNvPr>
          <p:cNvSpPr txBox="1"/>
          <p:nvPr/>
        </p:nvSpPr>
        <p:spPr>
          <a:xfrm>
            <a:off x="3015572" y="4442411"/>
            <a:ext cx="494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F2D7BD27-F72F-B333-D9E5-76D9DE4768E5}"/>
              </a:ext>
            </a:extLst>
          </p:cNvPr>
          <p:cNvSpPr txBox="1"/>
          <p:nvPr/>
        </p:nvSpPr>
        <p:spPr>
          <a:xfrm>
            <a:off x="3076805" y="5085450"/>
            <a:ext cx="494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37%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2B01B264-82BC-0D96-DB12-B65B0707F6F4}"/>
              </a:ext>
            </a:extLst>
          </p:cNvPr>
          <p:cNvSpPr txBox="1"/>
          <p:nvPr/>
        </p:nvSpPr>
        <p:spPr>
          <a:xfrm>
            <a:off x="2361051" y="4105264"/>
            <a:ext cx="494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</a:rPr>
              <a:t>47%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89A825E6-EEA1-E38C-E876-04E93D545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408" y="3482975"/>
            <a:ext cx="6351181" cy="2534425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93365418-86CA-77D8-5714-6A94D8EB186A}"/>
              </a:ext>
            </a:extLst>
          </p:cNvPr>
          <p:cNvSpPr txBox="1"/>
          <p:nvPr/>
        </p:nvSpPr>
        <p:spPr>
          <a:xfrm>
            <a:off x="2855728" y="3097492"/>
            <a:ext cx="66246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Tasso di riciclo dei rifiuti urbani in Italia, al Sud e in Sicilia, 2020 (%)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03067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E411FB8-2C32-D744-B4BB-C345689C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46" y="720"/>
            <a:ext cx="8174108" cy="1325563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GESTIONE DELLA FRAZIONE ORGANICA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CE09E921-93B0-0C4B-9A1D-E24C421B59E5}"/>
              </a:ext>
            </a:extLst>
          </p:cNvPr>
          <p:cNvSpPr/>
          <p:nvPr/>
        </p:nvSpPr>
        <p:spPr>
          <a:xfrm>
            <a:off x="706654" y="971533"/>
            <a:ext cx="10778692" cy="2256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Italia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frazione organica gestita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2020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8,2 Mt: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poco meno della metà è trattata in impianti di compostaggio, il 40% in impianti di trattamento integrato e solo l’11% è trattato in impianti di produzione di biogas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Sud Italia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frazione organica gestita è pari a 1,2 Mt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il 74% viene trattato in impianti di compostaggio, il 16% in impianti di trattamento integrato e solo il 10% è destinato in impianti di produzione di biogas.</a:t>
            </a:r>
          </a:p>
          <a:p>
            <a:pPr marL="285750" indent="-285750" algn="just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frazione organica gestita è pari a 454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99,5% è trattato in impianti integrati, il restante 0,5% in impianti di compostaggio.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AD4C3D3B-7B7E-5547-9337-496D433A65C4}"/>
              </a:ext>
            </a:extLst>
          </p:cNvPr>
          <p:cNvSpPr/>
          <p:nvPr/>
        </p:nvSpPr>
        <p:spPr>
          <a:xfrm>
            <a:off x="782058" y="3421383"/>
            <a:ext cx="3723684" cy="2450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distribuzione impiantistica dedicata alla gestione della frazione organica presente in Sicilia mostra una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prevalenza di impianti di compostaggio, una scarsa diffusione di impianti di trattamento integrato, mentre non vi è la presenza di impianti di digestione anaerobica. </a:t>
            </a:r>
            <a:endParaRPr lang="it-IT" b="1" strike="sngStrik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93385326-735F-F648-BA22-4107A8BC1178}"/>
              </a:ext>
            </a:extLst>
          </p:cNvPr>
          <p:cNvSpPr/>
          <p:nvPr/>
        </p:nvSpPr>
        <p:spPr>
          <a:xfrm>
            <a:off x="5289924" y="3134357"/>
            <a:ext cx="63898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Gestione della frazione organica in Italia, nel Sud e in Sicilia, 2020 (</a:t>
            </a:r>
            <a:r>
              <a:rPr lang="it-IT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05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A48E0849-0020-7D4D-B2D9-244A9C89E33D}"/>
              </a:ext>
            </a:extLst>
          </p:cNvPr>
          <p:cNvSpPr/>
          <p:nvPr/>
        </p:nvSpPr>
        <p:spPr>
          <a:xfrm>
            <a:off x="10485251" y="6328839"/>
            <a:ext cx="93968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9CA954C3-5AA8-BCED-04C3-189E2F1A6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6892" y="3520904"/>
            <a:ext cx="6711723" cy="282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8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8050EE5-2061-3E41-AF93-15E9C3970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10" y="223321"/>
            <a:ext cx="11242580" cy="1325563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SMALTIMENTO IN DISCARICA DEI RIFIUTI URBANI RISPETTO AI TARGET UE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2D68722B-BB7F-D04B-B257-786FB81ADD8D}"/>
              </a:ext>
            </a:extLst>
          </p:cNvPr>
          <p:cNvSpPr/>
          <p:nvPr/>
        </p:nvSpPr>
        <p:spPr>
          <a:xfrm>
            <a:off x="950996" y="1578865"/>
            <a:ext cx="93622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rifiuti urbani smaltiti in discarica 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Italia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2020 sono 5,8 Mt, pari al 20% della produzione.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smaltimento in discarica al </a:t>
            </a: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 Italia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del 20%, corrispondenti a circa 1,3 Mt.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59% dei rifiuti è smaltito in discarica (2,1 Mt).</a:t>
            </a:r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5851C88D-F009-8740-A503-E7ABAFBB3EAB}"/>
              </a:ext>
            </a:extLst>
          </p:cNvPr>
          <p:cNvSpPr/>
          <p:nvPr/>
        </p:nvSpPr>
        <p:spPr>
          <a:xfrm>
            <a:off x="894498" y="2898215"/>
            <a:ext cx="52015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Smaltimento in discarica in Italia, al Sud e in Sicilia, 2020 (%)</a:t>
            </a:r>
            <a:endParaRPr lang="it-IT" sz="1400" dirty="0"/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62F21657-0331-B743-8FA4-E5D898EAD5EC}"/>
              </a:ext>
            </a:extLst>
          </p:cNvPr>
          <p:cNvSpPr/>
          <p:nvPr/>
        </p:nvSpPr>
        <p:spPr>
          <a:xfrm>
            <a:off x="816378" y="6146067"/>
            <a:ext cx="906017" cy="25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CB61E814-1921-4E06-4257-FC0EEED84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68" y="3235972"/>
            <a:ext cx="6027470" cy="291274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C152985-DFE5-2B0D-4E56-5A1B8F7651EB}"/>
              </a:ext>
            </a:extLst>
          </p:cNvPr>
          <p:cNvSpPr txBox="1"/>
          <p:nvPr/>
        </p:nvSpPr>
        <p:spPr>
          <a:xfrm>
            <a:off x="7347659" y="3429000"/>
            <a:ext cx="42560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Analizzando i dati relativi alle diverse forme di gestione si evidenzia che </a:t>
            </a:r>
            <a:r>
              <a:rPr lang="it-IT" b="1" dirty="0"/>
              <a:t>nella Regione Sicilia l’utilizzo della discarica è la prima forma di trattamento dei rifiuti, con valori ben lontani dal target fissato dalla Commissione europea al 2035.</a:t>
            </a:r>
          </a:p>
        </p:txBody>
      </p:sp>
    </p:spTree>
    <p:extLst>
      <p:ext uri="{BB962C8B-B14F-4D97-AF65-F5344CB8AC3E}">
        <p14:creationId xmlns:p14="http://schemas.microsoft.com/office/powerpoint/2010/main" val="1057585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="" xmlns:a16="http://schemas.microsoft.com/office/drawing/2014/main" id="{6D61AE5E-773E-2442-B8B9-0D93B0574C4F}"/>
              </a:ext>
            </a:extLst>
          </p:cNvPr>
          <p:cNvSpPr/>
          <p:nvPr/>
        </p:nvSpPr>
        <p:spPr>
          <a:xfrm>
            <a:off x="6871044" y="3271855"/>
            <a:ext cx="4780382" cy="23578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1"/>
                </a:solidFill>
              </a:rPr>
              <a:t>Per il 2020 la Sicilia ha un costo totale medio di gestione dei rifiuti (CTOT) di 43,8 €cent/kg simile a quello del Sud, nonostante i livelli di RD siano nettamente inferiori, ma superiore di 6 €cent/kg rispetto all’Italia (37,6 €cent/kg).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F169273-E217-8646-A744-9097A69C9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091" y="57740"/>
            <a:ext cx="11303815" cy="1325563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I COSTI DI GESTIONE DEI RIFIUTI URBANI E DELLA RACCOLTA DIFFERENZIATA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2EF01EE4-DAE9-774A-ABF2-C1548F85B821}"/>
              </a:ext>
            </a:extLst>
          </p:cNvPr>
          <p:cNvSpPr/>
          <p:nvPr/>
        </p:nvSpPr>
        <p:spPr>
          <a:xfrm>
            <a:off x="540573" y="1422009"/>
            <a:ext cx="111730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L’ARERA ha varato a fine 2019 un nuovo metodo tariffario per il servizio integrato di gestione dei rifiuti.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Nel 2020 il costo medio annuo pro capite di gestione dei rifiuti urbani in Italia è pari a 185,57 €/ab*anno, al Sud Italia corrisponde a 195,67 €/ab*anno, mentre in Sicilia risulta di 196,19 €/ab*anno.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F1180BB1-50C6-C8B4-897C-AE3B0C2E3645}"/>
              </a:ext>
            </a:extLst>
          </p:cNvPr>
          <p:cNvSpPr txBox="1"/>
          <p:nvPr/>
        </p:nvSpPr>
        <p:spPr>
          <a:xfrm>
            <a:off x="540574" y="2529178"/>
            <a:ext cx="6410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Andamento dei costi medi totali di gestione rispetto alle percentuali di RD in Italia, nel Sud e in Sicilia, 2020 (% e €cent/kg)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E0E3CE6B-6D03-1C42-82C8-965E4FDD8129}"/>
              </a:ext>
            </a:extLst>
          </p:cNvPr>
          <p:cNvSpPr/>
          <p:nvPr/>
        </p:nvSpPr>
        <p:spPr>
          <a:xfrm>
            <a:off x="444091" y="6301658"/>
            <a:ext cx="93968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47CDBDEB-9A8A-1406-1B52-64A55B759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44" y="3029549"/>
            <a:ext cx="5962133" cy="326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25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con angoli arrotondati 8">
            <a:extLst>
              <a:ext uri="{FF2B5EF4-FFF2-40B4-BE49-F238E27FC236}">
                <a16:creationId xmlns="" xmlns:a16="http://schemas.microsoft.com/office/drawing/2014/main" id="{98DC8708-C09A-7442-A3D5-B21622C1690C}"/>
              </a:ext>
            </a:extLst>
          </p:cNvPr>
          <p:cNvSpPr/>
          <p:nvPr/>
        </p:nvSpPr>
        <p:spPr>
          <a:xfrm>
            <a:off x="5957921" y="4117104"/>
            <a:ext cx="5172090" cy="18339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13416F-81C2-F642-9974-B5520176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614" y="270683"/>
            <a:ext cx="10006772" cy="1325563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L’ADEGUAMENTO DEI PIANI REGIONALI DI GESTIONE DEI RIFIUTI AI RECENTI INDIRIZZI EUROPEI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54E532CA-26A7-244D-B8B2-14DDEFF8CAC9}"/>
              </a:ext>
            </a:extLst>
          </p:cNvPr>
          <p:cNvSpPr/>
          <p:nvPr/>
        </p:nvSpPr>
        <p:spPr>
          <a:xfrm>
            <a:off x="29980" y="1951034"/>
            <a:ext cx="5027500" cy="4475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Bef>
                <a:spcPts val="200"/>
              </a:spcBef>
              <a:spcAft>
                <a:spcPts val="1200"/>
              </a:spcAft>
              <a:buClr>
                <a:srgbClr val="538135"/>
              </a:buClr>
              <a:buSzPts val="1600"/>
            </a:pPr>
            <a:r>
              <a:rPr lang="it-IT" sz="1600" dirty="0">
                <a:latin typeface="Calibri Light" panose="020F03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1600" dirty="0"/>
              <a:t>Ministero della transizione ecologica nel dicembre del 2020 ha trasmesso alle Regioni la nota con la quale </a:t>
            </a:r>
            <a:r>
              <a:rPr lang="it-IT" sz="1600" b="1" dirty="0"/>
              <a:t>la Commissione europea ha richiamato l’Italia all’obbligo di adeguare i piani regionali per la gestione dei rifiuti alla direttiva 2018/851</a:t>
            </a:r>
            <a:r>
              <a:rPr lang="it-IT" sz="1600" dirty="0"/>
              <a:t>. I piani regionali devono quindi inserirsi nel percorso del </a:t>
            </a:r>
            <a:r>
              <a:rPr lang="it-IT" sz="1600" b="1" dirty="0"/>
              <a:t>“Nuovo piano d’Azione per l’economia circolare” </a:t>
            </a:r>
          </a:p>
          <a:p>
            <a:pPr lvl="1">
              <a:lnSpc>
                <a:spcPct val="107000"/>
              </a:lnSpc>
              <a:spcBef>
                <a:spcPts val="200"/>
              </a:spcBef>
              <a:spcAft>
                <a:spcPts val="1200"/>
              </a:spcAft>
              <a:buClr>
                <a:srgbClr val="538135"/>
              </a:buClr>
              <a:buSzPts val="1600"/>
            </a:pPr>
            <a:r>
              <a:rPr lang="it-IT" sz="1600" dirty="0"/>
              <a:t>Inoltre, ai sensi dell’art. 199, comma 8 del D.lgs. n. 152/2006, </a:t>
            </a:r>
            <a:r>
              <a:rPr lang="it-IT" sz="1600" b="1" dirty="0"/>
              <a:t>le Regioni sono tenute ad approvare o adeguare i rispettivi piani regionali di gestione dei rifiuti entro 18 mesi dalla pubblicazione del nuovo Programma nazionale per la gestione dei rifiuti</a:t>
            </a:r>
            <a:r>
              <a:rPr lang="it-IT" sz="1600" dirty="0"/>
              <a:t>, a meno che gli stessi non siano già conformi nei contenuti o in grado di garantire comunque il raggiungimento degli obiettivi previsti dalla normativa europea. </a:t>
            </a:r>
            <a:endParaRPr lang="it-IT" sz="120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3FF91B78-6DE3-E944-BD3D-61D97F0858CE}"/>
              </a:ext>
            </a:extLst>
          </p:cNvPr>
          <p:cNvSpPr/>
          <p:nvPr/>
        </p:nvSpPr>
        <p:spPr>
          <a:xfrm>
            <a:off x="5327304" y="2055964"/>
            <a:ext cx="6253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Stato di avanzamento del Piano regionali di gestione dei rifiuti nella Regione Sicilia </a:t>
            </a:r>
            <a:endParaRPr lang="it-IT" sz="1400" dirty="0"/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E731764A-B25A-B345-80E9-E02E37A51C3A}"/>
              </a:ext>
            </a:extLst>
          </p:cNvPr>
          <p:cNvSpPr/>
          <p:nvPr/>
        </p:nvSpPr>
        <p:spPr>
          <a:xfrm>
            <a:off x="6096000" y="4279948"/>
            <a:ext cx="4810131" cy="156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Regione Sicilia nel 2021 ha adottato un programma di prevenzione nell’aggiornamento del nuovo Piano di gestione dei rifiuti. Inoltre, è previsto un programma di monitoraggio per valutare l’efficacia delle misure adottate. </a:t>
            </a:r>
            <a:endParaRPr lang="it-IT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D35E2D08-4A06-7A0B-C66F-34F8C9BF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976" y="3104521"/>
            <a:ext cx="320706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Fondazione per lo sviluppo sostenibile 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="" xmlns:a16="http://schemas.microsoft.com/office/drawing/2014/main" id="{B134D4E2-00E7-817A-F08C-9B90BF012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448886"/>
              </p:ext>
            </p:extLst>
          </p:nvPr>
        </p:nvGraphicFramePr>
        <p:xfrm>
          <a:off x="5276538" y="2391675"/>
          <a:ext cx="6379160" cy="651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146">
                  <a:extLst>
                    <a:ext uri="{9D8B030D-6E8A-4147-A177-3AD203B41FA5}">
                      <a16:colId xmlns="" xmlns:a16="http://schemas.microsoft.com/office/drawing/2014/main" val="255546408"/>
                    </a:ext>
                  </a:extLst>
                </a:gridCol>
                <a:gridCol w="2610742">
                  <a:extLst>
                    <a:ext uri="{9D8B030D-6E8A-4147-A177-3AD203B41FA5}">
                      <a16:colId xmlns="" xmlns:a16="http://schemas.microsoft.com/office/drawing/2014/main" val="1009789030"/>
                    </a:ext>
                  </a:extLst>
                </a:gridCol>
                <a:gridCol w="2414272">
                  <a:extLst>
                    <a:ext uri="{9D8B030D-6E8A-4147-A177-3AD203B41FA5}">
                      <a16:colId xmlns="" xmlns:a16="http://schemas.microsoft.com/office/drawing/2014/main" val="2176738413"/>
                    </a:ext>
                  </a:extLst>
                </a:gridCol>
              </a:tblGrid>
              <a:tr h="340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Approvazione precedente PRGR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Fase di approvazione del PRGR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8403078"/>
                  </a:ext>
                </a:extLst>
              </a:tr>
              <a:tr h="311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</a:rPr>
                        <a:t>Sicilia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Giugno 2012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Approvato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177151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6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350668" y="2891492"/>
            <a:ext cx="4514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D6D7B"/>
                </a:solidFill>
              </a:rPr>
              <a:t>Grazie per </a:t>
            </a:r>
            <a:r>
              <a:rPr lang="en-US" sz="3200" dirty="0" err="1">
                <a:solidFill>
                  <a:srgbClr val="2D6D7B"/>
                </a:solidFill>
              </a:rPr>
              <a:t>l’attenzione</a:t>
            </a:r>
            <a:r>
              <a:rPr lang="en-US" sz="3200" dirty="0">
                <a:solidFill>
                  <a:srgbClr val="2D6D7B"/>
                </a:solidFill>
              </a:rPr>
              <a:t> </a:t>
            </a:r>
            <a:endParaRPr lang="it-IT" sz="3200" dirty="0">
              <a:solidFill>
                <a:srgbClr val="2D6D7B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024561" y="3867150"/>
            <a:ext cx="2819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D6D7B"/>
                </a:solidFill>
              </a:rPr>
              <a:t>Stefano Leoni</a:t>
            </a:r>
            <a:endParaRPr lang="it-IT" sz="3200" dirty="0">
              <a:solidFill>
                <a:srgbClr val="2D6D7B"/>
              </a:solidFill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="" xmlns:a16="http://schemas.microsoft.com/office/drawing/2014/main" id="{B47AC9FE-74FB-7729-BE62-BF184CA56548}"/>
              </a:ext>
            </a:extLst>
          </p:cNvPr>
          <p:cNvGrpSpPr/>
          <p:nvPr/>
        </p:nvGrpSpPr>
        <p:grpSpPr>
          <a:xfrm>
            <a:off x="3450174" y="225160"/>
            <a:ext cx="7034779" cy="1663612"/>
            <a:chOff x="584144" y="69100"/>
            <a:chExt cx="7034779" cy="1663612"/>
          </a:xfrm>
        </p:grpSpPr>
        <p:pic>
          <p:nvPicPr>
            <p:cNvPr id="5" name="Immagine 6">
              <a:extLst>
                <a:ext uri="{FF2B5EF4-FFF2-40B4-BE49-F238E27FC236}">
                  <a16:creationId xmlns="" xmlns:a16="http://schemas.microsoft.com/office/drawing/2014/main" id="{69671195-1235-935D-68D7-38AA53944F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144" y="266657"/>
              <a:ext cx="1466055" cy="1466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Immagine 4">
              <a:extLst>
                <a:ext uri="{FF2B5EF4-FFF2-40B4-BE49-F238E27FC236}">
                  <a16:creationId xmlns="" xmlns:a16="http://schemas.microsoft.com/office/drawing/2014/main" id="{15FCD050-3CF1-0C87-81B2-66F50DCEB3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0693" y="69100"/>
              <a:ext cx="2358230" cy="1601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magine 5" descr="Logo-FSS">
              <a:extLst>
                <a:ext uri="{FF2B5EF4-FFF2-40B4-BE49-F238E27FC236}">
                  <a16:creationId xmlns="" xmlns:a16="http://schemas.microsoft.com/office/drawing/2014/main" id="{4BE3334D-CF42-DEC9-F2D7-81D3ED364260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00" t="19887" r="12091" b="20056"/>
            <a:stretch>
              <a:fillRect/>
            </a:stretch>
          </p:blipFill>
          <p:spPr bwMode="auto">
            <a:xfrm>
              <a:off x="2533283" y="365222"/>
              <a:ext cx="2358230" cy="1268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A8DDCB2C-CDFB-3457-B28B-6DB781F3CE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2109866" y="2109865"/>
            <a:ext cx="6858000" cy="263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12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D6BA5BE9-3329-E295-FF29-300643DF9A52}"/>
              </a:ext>
            </a:extLst>
          </p:cNvPr>
          <p:cNvSpPr txBox="1"/>
          <p:nvPr/>
        </p:nvSpPr>
        <p:spPr>
          <a:xfrm>
            <a:off x="7490087" y="1963872"/>
            <a:ext cx="397866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Il Rapporto dedicato alla Sicilia espone e commenta i dati sulla gestione dei rifiuti urbani: produzione, raccolta e trattamento, valutando i dati relativi alle singole frazioni merceologiche e le performance nel corso del quinquennio (2016-2020) per la Regione Sicilia e le sue relative province.</a:t>
            </a:r>
          </a:p>
        </p:txBody>
      </p:sp>
      <p:sp>
        <p:nvSpPr>
          <p:cNvPr id="3" name="Titolo 1">
            <a:extLst>
              <a:ext uri="{FF2B5EF4-FFF2-40B4-BE49-F238E27FC236}">
                <a16:creationId xmlns="" xmlns:a16="http://schemas.microsoft.com/office/drawing/2014/main" id="{488224C6-1705-50B2-B480-F039D4A1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72" y="288594"/>
            <a:ext cx="8447679" cy="827288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LA RICERCA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="" xmlns:a16="http://schemas.microsoft.com/office/drawing/2014/main" id="{523A4CA0-A66A-8107-8390-F5035461D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08" r="22411" b="15520"/>
          <a:stretch/>
        </p:blipFill>
        <p:spPr>
          <a:xfrm>
            <a:off x="723248" y="1858940"/>
            <a:ext cx="5631307" cy="461014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815EEF15-4646-DDB2-5176-E1DFB5FC8876}"/>
              </a:ext>
            </a:extLst>
          </p:cNvPr>
          <p:cNvSpPr txBox="1"/>
          <p:nvPr/>
        </p:nvSpPr>
        <p:spPr>
          <a:xfrm>
            <a:off x="913122" y="1115882"/>
            <a:ext cx="505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La Regione e le Province analizzate nel Rapporto</a:t>
            </a:r>
          </a:p>
        </p:txBody>
      </p:sp>
    </p:spTree>
    <p:extLst>
      <p:ext uri="{BB962C8B-B14F-4D97-AF65-F5344CB8AC3E}">
        <p14:creationId xmlns:p14="http://schemas.microsoft.com/office/powerpoint/2010/main" val="14812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F625ED7-08F8-9F49-BCA0-853DF195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999" y="216322"/>
            <a:ext cx="7384002" cy="827288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it-IT" sz="36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LA PRODUZIONE DEI RIFIUTI URBANI </a:t>
            </a:r>
            <a:endParaRPr lang="it-IT" sz="3600" dirty="0">
              <a:solidFill>
                <a:srgbClr val="8130A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9EFD29A-C394-2A4A-8F80-14DBAE216FBE}"/>
              </a:ext>
            </a:extLst>
          </p:cNvPr>
          <p:cNvSpPr txBox="1"/>
          <p:nvPr/>
        </p:nvSpPr>
        <p:spPr>
          <a:xfrm>
            <a:off x="615865" y="1385305"/>
            <a:ext cx="58011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La produzione dei Rifiuti Urbani (RU) nel corso degli ultimi anni (2016-2020), si è leggermente ridotta:</a:t>
            </a:r>
          </a:p>
          <a:p>
            <a:pPr algn="just"/>
            <a:endParaRPr lang="it-IT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A livello nazionale </a:t>
            </a:r>
            <a:r>
              <a:rPr lang="it-IT" dirty="0"/>
              <a:t>si è passati da 30,1 a 28,9 </a:t>
            </a:r>
            <a:r>
              <a:rPr lang="it-IT" b="1" dirty="0"/>
              <a:t>(-4%)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Nel Sud Italia</a:t>
            </a:r>
            <a:r>
              <a:rPr lang="it-IT" dirty="0"/>
              <a:t> la riduzione è stata in linea con la media nazionale: da 7 a 6,7 Mt </a:t>
            </a:r>
            <a:r>
              <a:rPr lang="it-IT" b="1" dirty="0"/>
              <a:t>(-4,3%)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/>
              <a:t>In Sicilia </a:t>
            </a:r>
            <a:r>
              <a:rPr lang="it-IT" dirty="0"/>
              <a:t>il decremento è stato più evidente: da 2,4 a 2,1 Mt (-12,5%)</a:t>
            </a:r>
            <a:endParaRPr lang="it-IT" b="1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Riduzione senz’altro dettata dalla crisi pandemica ma anche dalla riduzione demografica che ha colpito l’Italia negli ultimi anni, considerando che dal 2016 al 2020 la popolazione residente in Italia è diminuita di 1,3 milioni di abitanti.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 dati pro capite confermano una decrescita più sostenuta in Sicilia (-4,6%) rispetto al dato nazionale (-1,7%).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07610529-E1FB-C34F-A330-C01C7229EDDB}"/>
              </a:ext>
            </a:extLst>
          </p:cNvPr>
          <p:cNvSpPr/>
          <p:nvPr/>
        </p:nvSpPr>
        <p:spPr>
          <a:xfrm>
            <a:off x="8679499" y="1670151"/>
            <a:ext cx="141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/>
              <a:t>Produzione (Mt)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06DEE268-AFC7-3F46-ADE1-290C8DA16A7A}"/>
              </a:ext>
            </a:extLst>
          </p:cNvPr>
          <p:cNvSpPr/>
          <p:nvPr/>
        </p:nvSpPr>
        <p:spPr>
          <a:xfrm>
            <a:off x="8478702" y="3819285"/>
            <a:ext cx="1986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/>
              <a:t>Pro capite (kg/ab*anno) 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04FAC9CA-7516-6246-8083-D23F96D0A465}"/>
              </a:ext>
            </a:extLst>
          </p:cNvPr>
          <p:cNvSpPr/>
          <p:nvPr/>
        </p:nvSpPr>
        <p:spPr>
          <a:xfrm>
            <a:off x="10919362" y="6317998"/>
            <a:ext cx="93968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Connettore 1 3">
            <a:extLst>
              <a:ext uri="{FF2B5EF4-FFF2-40B4-BE49-F238E27FC236}">
                <a16:creationId xmlns="" xmlns:a16="http://schemas.microsoft.com/office/drawing/2014/main" id="{C7F66497-A697-CC4E-A492-4C4527760648}"/>
              </a:ext>
            </a:extLst>
          </p:cNvPr>
          <p:cNvCxnSpPr/>
          <p:nvPr/>
        </p:nvCxnSpPr>
        <p:spPr>
          <a:xfrm>
            <a:off x="6849233" y="1437250"/>
            <a:ext cx="0" cy="4783987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F3270E6C-3A0A-E020-B131-7521E82A1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952" y="1931005"/>
            <a:ext cx="3812251" cy="190612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3D87E4D-A135-D97C-8CD7-512832D74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022" y="4105252"/>
            <a:ext cx="3789070" cy="1906125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CAEC9906-4733-CAE3-1C22-C4F9255C9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6374" y="5981063"/>
            <a:ext cx="2448078" cy="3458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03B824C0-7945-A507-8D2A-359CACDC3BED}"/>
              </a:ext>
            </a:extLst>
          </p:cNvPr>
          <p:cNvSpPr txBox="1"/>
          <p:nvPr/>
        </p:nvSpPr>
        <p:spPr>
          <a:xfrm>
            <a:off x="7487012" y="1165848"/>
            <a:ext cx="36895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Produzione di RU in Italia, nel Sud e in Sicilia, 2016-2020 (Mt e kg/ab*anno)</a:t>
            </a:r>
          </a:p>
        </p:txBody>
      </p:sp>
    </p:spTree>
    <p:extLst>
      <p:ext uri="{BB962C8B-B14F-4D97-AF65-F5344CB8AC3E}">
        <p14:creationId xmlns:p14="http://schemas.microsoft.com/office/powerpoint/2010/main" val="152262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="" xmlns:a16="http://schemas.microsoft.com/office/drawing/2014/main" id="{4D2C8E15-2803-8296-DE9E-AFEBD0A86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60" y="3420648"/>
            <a:ext cx="6270808" cy="281169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="" xmlns:a16="http://schemas.microsoft.com/office/drawing/2014/main" id="{24A92597-38A7-5C9F-4D9B-B4BC2C398D9E}"/>
              </a:ext>
            </a:extLst>
          </p:cNvPr>
          <p:cNvSpPr/>
          <p:nvPr/>
        </p:nvSpPr>
        <p:spPr>
          <a:xfrm>
            <a:off x="7347745" y="2945244"/>
            <a:ext cx="4342891" cy="30770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2A5D63D0-6EC8-4BA6-CC2A-2434998160FB}"/>
              </a:ext>
            </a:extLst>
          </p:cNvPr>
          <p:cNvSpPr txBox="1">
            <a:spLocks/>
          </p:cNvSpPr>
          <p:nvPr/>
        </p:nvSpPr>
        <p:spPr>
          <a:xfrm>
            <a:off x="7378261" y="3254483"/>
            <a:ext cx="4281857" cy="3077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1800" b="1" dirty="0">
                <a:latin typeface="Calibri" panose="020F0502020204030204" pitchFamily="34" charset="0"/>
                <a:cs typeface="Calibri" panose="020F0502020204030204" pitchFamily="34" charset="0"/>
              </a:rPr>
              <a:t>Trend della produzione provinciale rispetto ai valori del 2016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1800" b="1" dirty="0">
                <a:latin typeface="Calibri" panose="020F0502020204030204" pitchFamily="34" charset="0"/>
                <a:cs typeface="Calibri" panose="020F0502020204030204" pitchFamily="34" charset="0"/>
              </a:rPr>
              <a:t>Cinque Province della Sicilia mostrano un dato positivo di riduzione dei rifiuti maggiore del 5%,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arrivando come nel caso delle Province di Trapani, Enna e Ragusa a toccare livelli prossimi al -10%.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Solamente la Provincia di Caltanissetta ha visto aumentare i propri valori del +2%.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AD9E1AE9-8822-B273-E6DC-C7C04EE47A3C}"/>
              </a:ext>
            </a:extLst>
          </p:cNvPr>
          <p:cNvSpPr/>
          <p:nvPr/>
        </p:nvSpPr>
        <p:spPr>
          <a:xfrm>
            <a:off x="470311" y="6371804"/>
            <a:ext cx="93968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C710DF7-7D11-A577-E3C7-D71F66BE7551}"/>
              </a:ext>
            </a:extLst>
          </p:cNvPr>
          <p:cNvSpPr txBox="1"/>
          <p:nvPr/>
        </p:nvSpPr>
        <p:spPr>
          <a:xfrm>
            <a:off x="470310" y="568747"/>
            <a:ext cx="104125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produzione di rifiuti urbani pro capite media della Regione Sicilia nel 2020 è di 444 kg/ab*anno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6364E591-B15D-0BB2-8F58-AA1C562ED529}"/>
              </a:ext>
            </a:extLst>
          </p:cNvPr>
          <p:cNvSpPr txBox="1"/>
          <p:nvPr/>
        </p:nvSpPr>
        <p:spPr>
          <a:xfrm>
            <a:off x="470310" y="2314916"/>
            <a:ext cx="60935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i="1" dirty="0">
                <a:latin typeface="Calibri" panose="020F0502020204030204" pitchFamily="34" charset="0"/>
                <a:cs typeface="Calibri" panose="020F0502020204030204" pitchFamily="34" charset="0"/>
              </a:rPr>
              <a:t>Considerando un intervallo di ± 20% di variazione rispetto al valore medio è possibile raggruppare le nove Province della Regione Sicilia in funzione delle loro performance: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679C7559-0B19-A0A2-0C68-53F4918117BF}"/>
              </a:ext>
            </a:extLst>
          </p:cNvPr>
          <p:cNvSpPr txBox="1"/>
          <p:nvPr/>
        </p:nvSpPr>
        <p:spPr>
          <a:xfrm>
            <a:off x="455322" y="1179571"/>
            <a:ext cx="10697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Secondo questa classificazione solo </a:t>
            </a:r>
            <a:r>
              <a:rPr lang="it-IT" b="1" dirty="0"/>
              <a:t>una delle nove Province della Sicilia si posiziona ben al di sotto della media regionale</a:t>
            </a:r>
            <a:r>
              <a:rPr lang="it-IT" dirty="0"/>
              <a:t>, si tratta della Provincia di Enna (327 kg/ab*anno). Tutte le altre Province fanno registrare performance medie. </a:t>
            </a:r>
          </a:p>
        </p:txBody>
      </p:sp>
    </p:spTree>
    <p:extLst>
      <p:ext uri="{BB962C8B-B14F-4D97-AF65-F5344CB8AC3E}">
        <p14:creationId xmlns:p14="http://schemas.microsoft.com/office/powerpoint/2010/main" val="350907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CF455266-01F9-784B-A01D-5A2D617DDF46}"/>
              </a:ext>
            </a:extLst>
          </p:cNvPr>
          <p:cNvSpPr/>
          <p:nvPr/>
        </p:nvSpPr>
        <p:spPr>
          <a:xfrm>
            <a:off x="6802323" y="2984585"/>
            <a:ext cx="4484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Percentuale di raccolta differenziata nelle Province della Sicilia, 2020 (%)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B0FE4B24-5993-DD4C-9D40-3CFC3DF5010C}"/>
              </a:ext>
            </a:extLst>
          </p:cNvPr>
          <p:cNvSpPr/>
          <p:nvPr/>
        </p:nvSpPr>
        <p:spPr>
          <a:xfrm>
            <a:off x="549911" y="4128757"/>
            <a:ext cx="90762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4265E18A-289A-FD4E-8A5E-EEEC12B60169}"/>
              </a:ext>
            </a:extLst>
          </p:cNvPr>
          <p:cNvSpPr/>
          <p:nvPr/>
        </p:nvSpPr>
        <p:spPr>
          <a:xfrm>
            <a:off x="7203605" y="6354742"/>
            <a:ext cx="4073981" cy="25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Elaborazione Fondazione per lo sviluppo sostenibile su dati ISPRA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="" xmlns:a16="http://schemas.microsoft.com/office/drawing/2014/main" id="{BCCA3E73-8519-1B47-B85D-650674365C15}"/>
              </a:ext>
            </a:extLst>
          </p:cNvPr>
          <p:cNvSpPr/>
          <p:nvPr/>
        </p:nvSpPr>
        <p:spPr>
          <a:xfrm>
            <a:off x="5843359" y="1177915"/>
            <a:ext cx="5984035" cy="16752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C08628A6-0730-7142-AA79-BB3039A24CA7}"/>
              </a:ext>
            </a:extLst>
          </p:cNvPr>
          <p:cNvSpPr/>
          <p:nvPr/>
        </p:nvSpPr>
        <p:spPr>
          <a:xfrm>
            <a:off x="5779859" y="1298307"/>
            <a:ext cx="60475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delle nove Province della Sicilia mostrano performance alte,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le altre sette ottengono performance basse. </a:t>
            </a:r>
          </a:p>
          <a:p>
            <a:pPr algn="ctr"/>
            <a:r>
              <a:rPr lang="it-IT" dirty="0"/>
              <a:t>In alcune di queste Province il livello di RD è molto al di sotto della media nazionale, come nel caso della Provincia di Palermo (29%), Catania (37%), Messina (39%) e Siracusa (45%).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F2D15366-4F57-DABB-5424-444985D11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279" y="3442343"/>
            <a:ext cx="5445002" cy="285285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C991C791-3EBB-A3DC-859C-EB64BA49B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257" y="1902154"/>
            <a:ext cx="3976032" cy="2094517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856B5FFF-FAE5-5716-C170-3905553CE0BF}"/>
              </a:ext>
            </a:extLst>
          </p:cNvPr>
          <p:cNvSpPr/>
          <p:nvPr/>
        </p:nvSpPr>
        <p:spPr>
          <a:xfrm>
            <a:off x="743350" y="227055"/>
            <a:ext cx="1115785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>
                <a:srgbClr val="538135"/>
              </a:buClr>
              <a:buSzPts val="1800"/>
            </a:pPr>
            <a:r>
              <a:rPr lang="it-IT" sz="3200" dirty="0">
                <a:solidFill>
                  <a:schemeClr val="accent1"/>
                </a:solidFill>
              </a:rPr>
              <a:t>LA RACCOLTA DIFFERENZIATA DEI RIFIUTI URBANI RISPETTO AI TARGET UE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9A9C90A4-E4E4-1E06-6EA9-0F961E6076AD}"/>
              </a:ext>
            </a:extLst>
          </p:cNvPr>
          <p:cNvSpPr txBox="1"/>
          <p:nvPr/>
        </p:nvSpPr>
        <p:spPr>
          <a:xfrm>
            <a:off x="602210" y="1468284"/>
            <a:ext cx="37322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Raccolta differenziata in Italia, nel Sud e in Sicilia, 2016-2020 (%) 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="" xmlns:a16="http://schemas.microsoft.com/office/drawing/2014/main" id="{CA557272-8671-5AF7-B62A-BF555B015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063" y="1226708"/>
            <a:ext cx="42676" cy="4810161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="" xmlns:a16="http://schemas.microsoft.com/office/drawing/2014/main" id="{EAEF45BD-783E-BBB5-6E91-FEA7D1229FF6}"/>
              </a:ext>
            </a:extLst>
          </p:cNvPr>
          <p:cNvSpPr txBox="1"/>
          <p:nvPr/>
        </p:nvSpPr>
        <p:spPr>
          <a:xfrm>
            <a:off x="292105" y="4651052"/>
            <a:ext cx="50296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si è passati dal 53 al 63% (+10 punti percentuali) dei rifiuti urbani raccolti.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Significativo è il dato ottenuto dalla Sicilia nel 2020: è stato rilevato un balzo del +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%, arrivando ad una RD superiore al 40%. </a:t>
            </a:r>
          </a:p>
        </p:txBody>
      </p:sp>
    </p:spTree>
    <p:extLst>
      <p:ext uri="{BB962C8B-B14F-4D97-AF65-F5344CB8AC3E}">
        <p14:creationId xmlns:p14="http://schemas.microsoft.com/office/powerpoint/2010/main" val="322423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FC00976-2581-BB4D-953A-353BAFFA8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225" y="161091"/>
            <a:ext cx="10691201" cy="1325563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RD DELLE PRINCIPALI FRAZIONI MERCEOLOGICHE NELLA REGIONE SICILIA</a:t>
            </a:r>
            <a:endParaRPr lang="it-IT" sz="3600" dirty="0"/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DF8F2F19-8DF1-9449-93E2-A1D3FF89DD8E}"/>
              </a:ext>
            </a:extLst>
          </p:cNvPr>
          <p:cNvSpPr/>
          <p:nvPr/>
        </p:nvSpPr>
        <p:spPr>
          <a:xfrm>
            <a:off x="649574" y="1486654"/>
            <a:ext cx="10691201" cy="171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ora in rassegna l’andamento della raccolta differenziata delle principali frazioni merceologiche presenti nei rifiuti urbani. L’analisi per macro area, Regione e Provincia è stata sviluppata per: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 e cartone, plastica, vetro, legno, metalli, frazione organica e RAEE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Bisogna però considerare che non tutti i rifiuti urbani raccolti separatamente sono imballaggi, ma che la loro presenza varia in funzione della frazione merceologica considerata.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76218C05-0731-5941-99A7-C5CF03556741}"/>
              </a:ext>
            </a:extLst>
          </p:cNvPr>
          <p:cNvSpPr/>
          <p:nvPr/>
        </p:nvSpPr>
        <p:spPr>
          <a:xfrm>
            <a:off x="1329124" y="3342381"/>
            <a:ext cx="95337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Percentuale di rifiuti di imballaggio rispetto al totale della RD delle singole frazioni merceologiche, calcolata sul periodo (%)</a:t>
            </a:r>
            <a:r>
              <a:rPr lang="it-IT" sz="1400" b="1" dirty="0">
                <a:effectLst/>
              </a:rPr>
              <a:t> </a:t>
            </a:r>
            <a:endParaRPr lang="it-IT" sz="1400" b="1" dirty="0"/>
          </a:p>
        </p:txBody>
      </p: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FD12C83-FF82-5747-B024-54A536FC13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602" y="3650158"/>
            <a:ext cx="4908793" cy="2926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501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="" xmlns:a16="http://schemas.microsoft.com/office/drawing/2014/main" id="{2F298207-035E-0C46-AE73-2677514AFE5E}"/>
              </a:ext>
            </a:extLst>
          </p:cNvPr>
          <p:cNvSpPr/>
          <p:nvPr/>
        </p:nvSpPr>
        <p:spPr>
          <a:xfrm>
            <a:off x="7466571" y="2913786"/>
            <a:ext cx="4382764" cy="30805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="" xmlns:a16="http://schemas.microsoft.com/office/drawing/2014/main" id="{044CFC2A-7B58-B34E-BF88-14D62531D6FE}"/>
              </a:ext>
            </a:extLst>
          </p:cNvPr>
          <p:cNvSpPr/>
          <p:nvPr/>
        </p:nvSpPr>
        <p:spPr>
          <a:xfrm>
            <a:off x="329144" y="235606"/>
            <a:ext cx="3889071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29F335D0-E4FD-9244-90F3-47AA883DF695}"/>
              </a:ext>
            </a:extLst>
          </p:cNvPr>
          <p:cNvSpPr/>
          <p:nvPr/>
        </p:nvSpPr>
        <p:spPr>
          <a:xfrm>
            <a:off x="435658" y="274659"/>
            <a:ext cx="3826625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della carta e cartone 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B6FFAFE8-7BB2-2B48-BEBC-13B1A8CA5AC2}"/>
              </a:ext>
            </a:extLst>
          </p:cNvPr>
          <p:cNvSpPr/>
          <p:nvPr/>
        </p:nvSpPr>
        <p:spPr>
          <a:xfrm>
            <a:off x="312904" y="1105337"/>
            <a:ext cx="11379423" cy="14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Raccolto in Italia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2020: 3,5 Mt (rispetto al 2016: +9% a livello nazionale).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Raccolto in Sicilia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2020: 190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(rispetto al 2016 la RD della carte e cartone è raddoppiata).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(2016-2020): a livello nazionale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53 a 59 kg/ab*anno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(+11%),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nello stesso arco temporale sale da 18 a 39 kg/ab*anno.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1DCF6F94-C92E-B845-92EF-455BD9EB6AC3}"/>
              </a:ext>
            </a:extLst>
          </p:cNvPr>
          <p:cNvSpPr/>
          <p:nvPr/>
        </p:nvSpPr>
        <p:spPr>
          <a:xfrm>
            <a:off x="625796" y="6229553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A5A62E0D-3E4E-DC4A-945B-D922617338F2}"/>
              </a:ext>
            </a:extLst>
          </p:cNvPr>
          <p:cNvSpPr/>
          <p:nvPr/>
        </p:nvSpPr>
        <p:spPr>
          <a:xfrm>
            <a:off x="7466571" y="3120423"/>
            <a:ext cx="4287737" cy="2823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Tutte le Province hanno una performance al di sotto della media nazionale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in alcuni casi la RD pro capite è all’incirca la metà della media.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Rispetto alla RD pro capite del 2016 si registra un buon incremento in tutte le Province: tutte, ad eccezione della Provincia di Catania, aumentano la raccolta di oltre due volte.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994B267C-042B-4C48-B986-0BFCDFB7743C}"/>
              </a:ext>
            </a:extLst>
          </p:cNvPr>
          <p:cNvSpPr/>
          <p:nvPr/>
        </p:nvSpPr>
        <p:spPr>
          <a:xfrm>
            <a:off x="394568" y="2747607"/>
            <a:ext cx="69131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Raccolta differenziata di carta e cartone nelle Province della Sicilia, 2020 (kg/ab*anno) </a:t>
            </a:r>
            <a:endParaRPr lang="it-IT" sz="1400" dirty="0"/>
          </a:p>
        </p:txBody>
      </p:sp>
      <p:grpSp>
        <p:nvGrpSpPr>
          <p:cNvPr id="11" name="Gruppo 10">
            <a:extLst>
              <a:ext uri="{FF2B5EF4-FFF2-40B4-BE49-F238E27FC236}">
                <a16:creationId xmlns="" xmlns:a16="http://schemas.microsoft.com/office/drawing/2014/main" id="{AF49BE01-1C89-6D3C-60B0-00286AC632AF}"/>
              </a:ext>
            </a:extLst>
          </p:cNvPr>
          <p:cNvGrpSpPr/>
          <p:nvPr/>
        </p:nvGrpSpPr>
        <p:grpSpPr>
          <a:xfrm>
            <a:off x="592446" y="3132338"/>
            <a:ext cx="6670327" cy="3018257"/>
            <a:chOff x="637416" y="3372178"/>
            <a:chExt cx="6670327" cy="3018257"/>
          </a:xfrm>
        </p:grpSpPr>
        <p:pic>
          <p:nvPicPr>
            <p:cNvPr id="8" name="Immagine 7">
              <a:extLst>
                <a:ext uri="{FF2B5EF4-FFF2-40B4-BE49-F238E27FC236}">
                  <a16:creationId xmlns="" xmlns:a16="http://schemas.microsoft.com/office/drawing/2014/main" id="{A5F475A1-B551-EC56-07F6-D04BA926EF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7416" y="3372178"/>
              <a:ext cx="6670327" cy="2643403"/>
            </a:xfrm>
            <a:prstGeom prst="rect">
              <a:avLst/>
            </a:prstGeom>
          </p:spPr>
        </p:pic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DD56751B-CBEA-38FC-280C-B62427AA5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22465" y="5976895"/>
              <a:ext cx="4700228" cy="413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843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con angoli arrotondati 18">
            <a:extLst>
              <a:ext uri="{FF2B5EF4-FFF2-40B4-BE49-F238E27FC236}">
                <a16:creationId xmlns="" xmlns:a16="http://schemas.microsoft.com/office/drawing/2014/main" id="{46E1FA77-EB39-B343-9D1F-0DF76AC6F753}"/>
              </a:ext>
            </a:extLst>
          </p:cNvPr>
          <p:cNvSpPr/>
          <p:nvPr/>
        </p:nvSpPr>
        <p:spPr>
          <a:xfrm>
            <a:off x="7697185" y="2785824"/>
            <a:ext cx="4002712" cy="3599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4D72962F-CA94-7041-9D95-6300C65F6C6E}"/>
              </a:ext>
            </a:extLst>
          </p:cNvPr>
          <p:cNvSpPr/>
          <p:nvPr/>
        </p:nvSpPr>
        <p:spPr>
          <a:xfrm>
            <a:off x="389104" y="1139199"/>
            <a:ext cx="11150162" cy="14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1,6 Mt (rispetto al 2016: +28% a livello nazionale).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Raccolto in Sicilia nel 2020: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(rispetto al 2016 la RD della plastica è più che triplicata).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2016-2020: 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20 a 27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(+30%),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nello stesso arco temporale 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a 17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kg/ab*anno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02070C0F-4497-D24F-B462-A5158E3E0AAD}"/>
              </a:ext>
            </a:extLst>
          </p:cNvPr>
          <p:cNvSpPr/>
          <p:nvPr/>
        </p:nvSpPr>
        <p:spPr>
          <a:xfrm>
            <a:off x="514218" y="2785824"/>
            <a:ext cx="73478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/>
              <a:t>Raccolta differenziata pro capite di plastica nelle Province della Sicilia, 2020 (kg/ab*anno) 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31AFB07E-8B0C-DE4A-B61F-B1E885758068}"/>
              </a:ext>
            </a:extLst>
          </p:cNvPr>
          <p:cNvSpPr/>
          <p:nvPr/>
        </p:nvSpPr>
        <p:spPr>
          <a:xfrm>
            <a:off x="327213" y="6333657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3A41D184-2DEB-9945-BBB0-F3860E85001A}"/>
              </a:ext>
            </a:extLst>
          </p:cNvPr>
          <p:cNvSpPr/>
          <p:nvPr/>
        </p:nvSpPr>
        <p:spPr>
          <a:xfrm>
            <a:off x="7827985" y="3032541"/>
            <a:ext cx="377009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b="1" dirty="0"/>
              <a:t>2 Province (su 9) hanno una performance superiore o uguale alla media nazionale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dirty="0"/>
              <a:t>L’incremento maggiore si registra nella Provincia di </a:t>
            </a:r>
            <a:r>
              <a:rPr lang="it-IT" b="1" dirty="0"/>
              <a:t>Agrigento, che aumenta la sua raccolta passando da 4 a 29 kg/ab*anno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it-IT" dirty="0"/>
              <a:t>Nessuna Provincia della Sicilia ha riportato una riduzione della propria RD pro capite tra il 2016 e il 2020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48EEE2D6-7088-ED46-9C20-A86D5598D2BA}"/>
              </a:ext>
            </a:extLst>
          </p:cNvPr>
          <p:cNvSpPr/>
          <p:nvPr/>
        </p:nvSpPr>
        <p:spPr>
          <a:xfrm>
            <a:off x="329144" y="235606"/>
            <a:ext cx="3889071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7645081C-37FF-684C-9C0B-014B974E148C}"/>
              </a:ext>
            </a:extLst>
          </p:cNvPr>
          <p:cNvSpPr/>
          <p:nvPr/>
        </p:nvSpPr>
        <p:spPr>
          <a:xfrm>
            <a:off x="1028610" y="274659"/>
            <a:ext cx="2640723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della plastica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C788ACE2-6854-F6A0-7DAA-EC7FF6BE2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60" y="3159222"/>
            <a:ext cx="6030878" cy="283911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9B5F004C-EFDA-A077-9A01-1433F3DB2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68" y="5965277"/>
            <a:ext cx="68428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7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con angoli arrotondati 10">
            <a:extLst>
              <a:ext uri="{FF2B5EF4-FFF2-40B4-BE49-F238E27FC236}">
                <a16:creationId xmlns="" xmlns:a16="http://schemas.microsoft.com/office/drawing/2014/main" id="{8787F598-1A64-3B41-B295-BBF7CAC8E43D}"/>
              </a:ext>
            </a:extLst>
          </p:cNvPr>
          <p:cNvSpPr/>
          <p:nvPr/>
        </p:nvSpPr>
        <p:spPr>
          <a:xfrm>
            <a:off x="7523185" y="2816268"/>
            <a:ext cx="4222312" cy="37146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81BB44BD-4E62-784D-A312-0F1BC19DAF4E}"/>
              </a:ext>
            </a:extLst>
          </p:cNvPr>
          <p:cNvSpPr/>
          <p:nvPr/>
        </p:nvSpPr>
        <p:spPr>
          <a:xfrm>
            <a:off x="312379" y="1245865"/>
            <a:ext cx="11539602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Raccolto in Italia nel 2020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2,2 Mt (rispetto al 2016 +20% a livello nazionale)</a:t>
            </a:r>
            <a:r>
              <a:rPr lang="it-IT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Raccolto in Sicilia nel 2020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114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kt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(rispetto al 2016 la RD del vetro è più che raddoppiata).</a:t>
            </a:r>
            <a:endParaRPr lang="it-IT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pro capite 2016-2020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livello nazionale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passa da 31 a 38 kg/ab*anno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(+23%),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mentre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Sicilia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 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24 kg/ab*anno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06CD7EC4-C4E9-2149-A2DF-07EAB41CE843}"/>
              </a:ext>
            </a:extLst>
          </p:cNvPr>
          <p:cNvSpPr/>
          <p:nvPr/>
        </p:nvSpPr>
        <p:spPr>
          <a:xfrm>
            <a:off x="461098" y="2830642"/>
            <a:ext cx="66958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/>
              <a:t>Raccolta differenziata pro capite del vetro nelle Province della Sicilia, 2020 (kg/ab*anno)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F9071291-1E1C-4846-8F1E-0B674F73B751}"/>
              </a:ext>
            </a:extLst>
          </p:cNvPr>
          <p:cNvSpPr/>
          <p:nvPr/>
        </p:nvSpPr>
        <p:spPr>
          <a:xfrm>
            <a:off x="415520" y="6297604"/>
            <a:ext cx="840295" cy="249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ISPRA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9A94CBE0-CBC1-E845-99B2-39C884C965D5}"/>
              </a:ext>
            </a:extLst>
          </p:cNvPr>
          <p:cNvSpPr/>
          <p:nvPr/>
        </p:nvSpPr>
        <p:spPr>
          <a:xfrm>
            <a:off x="7673474" y="3089336"/>
            <a:ext cx="4441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5AFD83E9-8059-E040-B4DB-5F40BF0301E0}"/>
              </a:ext>
            </a:extLst>
          </p:cNvPr>
          <p:cNvSpPr/>
          <p:nvPr/>
        </p:nvSpPr>
        <p:spPr>
          <a:xfrm>
            <a:off x="329144" y="235606"/>
            <a:ext cx="3889071" cy="611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4381D421-41DD-A447-AEBB-F3E20814B058}"/>
              </a:ext>
            </a:extLst>
          </p:cNvPr>
          <p:cNvSpPr/>
          <p:nvPr/>
        </p:nvSpPr>
        <p:spPr>
          <a:xfrm>
            <a:off x="1336774" y="274659"/>
            <a:ext cx="2024400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 del vetro</a:t>
            </a:r>
            <a:endParaRPr lang="it-IT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4F0708FC-D27A-748B-DCB8-B76BCFCF521E}"/>
              </a:ext>
            </a:extLst>
          </p:cNvPr>
          <p:cNvSpPr txBox="1"/>
          <p:nvPr/>
        </p:nvSpPr>
        <p:spPr>
          <a:xfrm>
            <a:off x="7613514" y="2995867"/>
            <a:ext cx="4072022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b="1" dirty="0"/>
              <a:t>Solo la Provincia di Trapani ha una performance in linea con la media nazionale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/>
              <a:t>Le altre otto Province hanno RD pro capite al di sotto del valore medio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/>
              <a:t>L’incremento maggiore si registra nella Provincia di</a:t>
            </a:r>
            <a:r>
              <a:rPr lang="it-IT" b="1" dirty="0"/>
              <a:t> Enna, che passa da 4,5 a 26 kg/ab*anno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Nessuna Provincia della Sicilia ha riportato una riduzione della propria RD pro capite tra il 2016 e il 2020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="" xmlns:a16="http://schemas.microsoft.com/office/drawing/2014/main" id="{71048F28-8104-51A0-AB02-150B00852A97}"/>
              </a:ext>
            </a:extLst>
          </p:cNvPr>
          <p:cNvGrpSpPr/>
          <p:nvPr/>
        </p:nvGrpSpPr>
        <p:grpSpPr>
          <a:xfrm>
            <a:off x="504692" y="3211414"/>
            <a:ext cx="6634154" cy="2900878"/>
            <a:chOff x="549662" y="3301354"/>
            <a:chExt cx="6634154" cy="2900878"/>
          </a:xfrm>
        </p:grpSpPr>
        <p:pic>
          <p:nvPicPr>
            <p:cNvPr id="6" name="Immagine 5">
              <a:extLst>
                <a:ext uri="{FF2B5EF4-FFF2-40B4-BE49-F238E27FC236}">
                  <a16:creationId xmlns="" xmlns:a16="http://schemas.microsoft.com/office/drawing/2014/main" id="{DA906E5D-42B8-6732-8F51-C4FF713D73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8803" y="3301354"/>
              <a:ext cx="6195911" cy="2730557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="" xmlns:a16="http://schemas.microsoft.com/office/drawing/2014/main" id="{72D8BEB8-FDF5-931B-3E3A-029C8D1E3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9662" y="5903844"/>
              <a:ext cx="6634154" cy="298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0391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2491</Words>
  <Application>Microsoft Office PowerPoint</Application>
  <PresentationFormat>Widescreen</PresentationFormat>
  <Paragraphs>145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Tema di Office</vt:lpstr>
      <vt:lpstr> La gestione circolare  dei rifiuti urbani </vt:lpstr>
      <vt:lpstr>LA RICERCA</vt:lpstr>
      <vt:lpstr>LA PRODUZIONE DEI RIFIUTI URBANI </vt:lpstr>
      <vt:lpstr>Presentazione standard di PowerPoint</vt:lpstr>
      <vt:lpstr>Presentazione standard di PowerPoint</vt:lpstr>
      <vt:lpstr>RD DELLE PRINCIPALI FRAZIONI MERCEOLOGICHE NELLA REGIONE SICILIA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RICICLO DEI RIFIUTI URBANI</vt:lpstr>
      <vt:lpstr>GESTIONE DELLA FRAZIONE ORGANICA</vt:lpstr>
      <vt:lpstr>SMALTIMENTO IN DISCARICA DEI RIFIUTI URBANI RISPETTO AI TARGET UE</vt:lpstr>
      <vt:lpstr>I COSTI DI GESTIONE DEI RIFIUTI URBANI E DELLA RACCOLTA DIFFERENZIATA </vt:lpstr>
      <vt:lpstr>L’ADEGUAMENTO DEI PIANI REGIONALI DI GESTIONE DEI RIFIUTI AI RECENTI INDIRIZZI EUROPEI 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novità normative in materia di gestione dei rifiuti urbani  Aggiornamento per le amministrazioni locali</dc:title>
  <dc:creator>Alessandra Bailo Modesti</dc:creator>
  <cp:lastModifiedBy>Susdef</cp:lastModifiedBy>
  <cp:revision>179</cp:revision>
  <dcterms:created xsi:type="dcterms:W3CDTF">2022-09-19T10:44:39Z</dcterms:created>
  <dcterms:modified xsi:type="dcterms:W3CDTF">2022-10-26T14:03:52Z</dcterms:modified>
</cp:coreProperties>
</file>