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58" r:id="rId3"/>
    <p:sldId id="259" r:id="rId4"/>
    <p:sldId id="260" r:id="rId5"/>
    <p:sldId id="287" r:id="rId6"/>
    <p:sldId id="261" r:id="rId7"/>
    <p:sldId id="262" r:id="rId8"/>
    <p:sldId id="263" r:id="rId9"/>
    <p:sldId id="264" r:id="rId10"/>
    <p:sldId id="266" r:id="rId11"/>
    <p:sldId id="267" r:id="rId12"/>
    <p:sldId id="268" r:id="rId13"/>
    <p:sldId id="269" r:id="rId14"/>
    <p:sldId id="270" r:id="rId15"/>
    <p:sldId id="271" r:id="rId16"/>
    <p:sldId id="297" r:id="rId17"/>
    <p:sldId id="288" r:id="rId18"/>
    <p:sldId id="272" r:id="rId19"/>
    <p:sldId id="274" r:id="rId20"/>
    <p:sldId id="275" r:id="rId21"/>
    <p:sldId id="277" r:id="rId22"/>
    <p:sldId id="278" r:id="rId23"/>
    <p:sldId id="279" r:id="rId24"/>
    <p:sldId id="280" r:id="rId25"/>
    <p:sldId id="289"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31" autoAdjust="0"/>
    <p:restoredTop sz="94674"/>
  </p:normalViewPr>
  <p:slideViewPr>
    <p:cSldViewPr snapToGrid="0" snapToObjects="1">
      <p:cViewPr varScale="1">
        <p:scale>
          <a:sx n="53" d="100"/>
          <a:sy n="53" d="100"/>
        </p:scale>
        <p:origin x="504"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733E7B-88E3-4A23-9F70-913560F67590}" type="datetimeFigureOut">
              <a:rPr lang="it-IT" smtClean="0"/>
              <a:t>19/10/2022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69974A4-3DC6-4005-8DF9-93722DB5D44E}" type="slidenum">
              <a:rPr lang="it-IT" smtClean="0"/>
              <a:t>‹N›</a:t>
            </a:fld>
            <a:endParaRPr lang="it-IT"/>
          </a:p>
        </p:txBody>
      </p:sp>
    </p:spTree>
    <p:extLst>
      <p:ext uri="{BB962C8B-B14F-4D97-AF65-F5344CB8AC3E}">
        <p14:creationId xmlns:p14="http://schemas.microsoft.com/office/powerpoint/2010/main" val="346689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69974A4-3DC6-4005-8DF9-93722DB5D44E}" type="slidenum">
              <a:rPr lang="it-IT" smtClean="0"/>
              <a:t>19</a:t>
            </a:fld>
            <a:endParaRPr lang="it-IT"/>
          </a:p>
        </p:txBody>
      </p:sp>
    </p:spTree>
    <p:extLst>
      <p:ext uri="{BB962C8B-B14F-4D97-AF65-F5344CB8AC3E}">
        <p14:creationId xmlns:p14="http://schemas.microsoft.com/office/powerpoint/2010/main" val="3470595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3C0BD2B-85C1-6644-A305-1977D412AE61}"/>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xmlns="" id="{25632EA7-3766-AD45-8F38-5CB9E9EB4A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xmlns="" id="{FCF01FDC-FC94-DA42-9809-B1083FC1C656}"/>
              </a:ext>
            </a:extLst>
          </p:cNvPr>
          <p:cNvSpPr>
            <a:spLocks noGrp="1"/>
          </p:cNvSpPr>
          <p:nvPr>
            <p:ph type="dt" sz="half" idx="10"/>
          </p:nvPr>
        </p:nvSpPr>
        <p:spPr/>
        <p:txBody>
          <a:bodyPr/>
          <a:lstStyle/>
          <a:p>
            <a:fld id="{8A2D8816-384D-2947-AA09-4B3F81B940F8}" type="datetimeFigureOut">
              <a:rPr lang="it-IT" smtClean="0"/>
              <a:t>19/10/2022</a:t>
            </a:fld>
            <a:endParaRPr lang="it-IT"/>
          </a:p>
        </p:txBody>
      </p:sp>
      <p:sp>
        <p:nvSpPr>
          <p:cNvPr id="5" name="Segnaposto piè di pagina 4">
            <a:extLst>
              <a:ext uri="{FF2B5EF4-FFF2-40B4-BE49-F238E27FC236}">
                <a16:creationId xmlns:a16="http://schemas.microsoft.com/office/drawing/2014/main" xmlns="" id="{B255C62D-4109-BD42-84BE-82400543035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8EDBBA9D-15DD-D448-83CD-869082D4C8EB}"/>
              </a:ext>
            </a:extLst>
          </p:cNvPr>
          <p:cNvSpPr>
            <a:spLocks noGrp="1"/>
          </p:cNvSpPr>
          <p:nvPr>
            <p:ph type="sldNum" sz="quarter" idx="12"/>
          </p:nvPr>
        </p:nvSpPr>
        <p:spPr/>
        <p:txBody>
          <a:bodyPr/>
          <a:lstStyle/>
          <a:p>
            <a:fld id="{B7424244-0776-834C-9BEF-B3192BB46454}" type="slidenum">
              <a:rPr lang="it-IT" smtClean="0"/>
              <a:t>‹N›</a:t>
            </a:fld>
            <a:endParaRPr lang="it-IT"/>
          </a:p>
        </p:txBody>
      </p:sp>
    </p:spTree>
    <p:extLst>
      <p:ext uri="{BB962C8B-B14F-4D97-AF65-F5344CB8AC3E}">
        <p14:creationId xmlns:p14="http://schemas.microsoft.com/office/powerpoint/2010/main" val="4280945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CBB96902-6392-4A42-8A2D-E4BABDE3BC44}"/>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1BAC19BD-5CD8-D04E-A241-A854BE3739C0}"/>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7178C6F-708D-2448-A46B-D6AEA40C1E94}"/>
              </a:ext>
            </a:extLst>
          </p:cNvPr>
          <p:cNvSpPr>
            <a:spLocks noGrp="1"/>
          </p:cNvSpPr>
          <p:nvPr>
            <p:ph type="dt" sz="half" idx="10"/>
          </p:nvPr>
        </p:nvSpPr>
        <p:spPr/>
        <p:txBody>
          <a:bodyPr/>
          <a:lstStyle/>
          <a:p>
            <a:fld id="{8A2D8816-384D-2947-AA09-4B3F81B940F8}" type="datetimeFigureOut">
              <a:rPr lang="it-IT" smtClean="0"/>
              <a:t>19/10/2022</a:t>
            </a:fld>
            <a:endParaRPr lang="it-IT"/>
          </a:p>
        </p:txBody>
      </p:sp>
      <p:sp>
        <p:nvSpPr>
          <p:cNvPr id="5" name="Segnaposto piè di pagina 4">
            <a:extLst>
              <a:ext uri="{FF2B5EF4-FFF2-40B4-BE49-F238E27FC236}">
                <a16:creationId xmlns:a16="http://schemas.microsoft.com/office/drawing/2014/main" xmlns="" id="{900374BB-B275-B940-A3CA-CBAFE150ECB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E5957979-AC4A-0640-8B4E-617F990E6F5B}"/>
              </a:ext>
            </a:extLst>
          </p:cNvPr>
          <p:cNvSpPr>
            <a:spLocks noGrp="1"/>
          </p:cNvSpPr>
          <p:nvPr>
            <p:ph type="sldNum" sz="quarter" idx="12"/>
          </p:nvPr>
        </p:nvSpPr>
        <p:spPr/>
        <p:txBody>
          <a:bodyPr/>
          <a:lstStyle/>
          <a:p>
            <a:fld id="{B7424244-0776-834C-9BEF-B3192BB46454}" type="slidenum">
              <a:rPr lang="it-IT" smtClean="0"/>
              <a:t>‹N›</a:t>
            </a:fld>
            <a:endParaRPr lang="it-IT"/>
          </a:p>
        </p:txBody>
      </p:sp>
    </p:spTree>
    <p:extLst>
      <p:ext uri="{BB962C8B-B14F-4D97-AF65-F5344CB8AC3E}">
        <p14:creationId xmlns:p14="http://schemas.microsoft.com/office/powerpoint/2010/main" val="3990191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xmlns="" id="{77C37F93-A35A-144C-A5A3-176C9D7A693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xmlns="" id="{E9F34997-F19B-4643-86A9-4878714362EF}"/>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5CF9E84-87F3-9D43-9255-BBC75D68DA54}"/>
              </a:ext>
            </a:extLst>
          </p:cNvPr>
          <p:cNvSpPr>
            <a:spLocks noGrp="1"/>
          </p:cNvSpPr>
          <p:nvPr>
            <p:ph type="dt" sz="half" idx="10"/>
          </p:nvPr>
        </p:nvSpPr>
        <p:spPr/>
        <p:txBody>
          <a:bodyPr/>
          <a:lstStyle/>
          <a:p>
            <a:fld id="{8A2D8816-384D-2947-AA09-4B3F81B940F8}" type="datetimeFigureOut">
              <a:rPr lang="it-IT" smtClean="0"/>
              <a:t>19/10/2022</a:t>
            </a:fld>
            <a:endParaRPr lang="it-IT"/>
          </a:p>
        </p:txBody>
      </p:sp>
      <p:sp>
        <p:nvSpPr>
          <p:cNvPr id="5" name="Segnaposto piè di pagina 4">
            <a:extLst>
              <a:ext uri="{FF2B5EF4-FFF2-40B4-BE49-F238E27FC236}">
                <a16:creationId xmlns:a16="http://schemas.microsoft.com/office/drawing/2014/main" xmlns="" id="{71B1CB52-C7BF-4640-AE00-A8281B49365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F2DCF363-26E8-4943-8252-EA838D596E48}"/>
              </a:ext>
            </a:extLst>
          </p:cNvPr>
          <p:cNvSpPr>
            <a:spLocks noGrp="1"/>
          </p:cNvSpPr>
          <p:nvPr>
            <p:ph type="sldNum" sz="quarter" idx="12"/>
          </p:nvPr>
        </p:nvSpPr>
        <p:spPr/>
        <p:txBody>
          <a:bodyPr/>
          <a:lstStyle/>
          <a:p>
            <a:fld id="{B7424244-0776-834C-9BEF-B3192BB46454}" type="slidenum">
              <a:rPr lang="it-IT" smtClean="0"/>
              <a:t>‹N›</a:t>
            </a:fld>
            <a:endParaRPr lang="it-IT"/>
          </a:p>
        </p:txBody>
      </p:sp>
    </p:spTree>
    <p:extLst>
      <p:ext uri="{BB962C8B-B14F-4D97-AF65-F5344CB8AC3E}">
        <p14:creationId xmlns:p14="http://schemas.microsoft.com/office/powerpoint/2010/main" val="500765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72E2909D-1EF3-3945-BC1C-123A42E13194}"/>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20DA7942-47FB-5547-8AC7-C9B68F8BFB0C}"/>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FFB740C6-EB91-0A48-BD36-779BB4848887}"/>
              </a:ext>
            </a:extLst>
          </p:cNvPr>
          <p:cNvSpPr>
            <a:spLocks noGrp="1"/>
          </p:cNvSpPr>
          <p:nvPr>
            <p:ph type="dt" sz="half" idx="10"/>
          </p:nvPr>
        </p:nvSpPr>
        <p:spPr/>
        <p:txBody>
          <a:bodyPr/>
          <a:lstStyle/>
          <a:p>
            <a:fld id="{8A2D8816-384D-2947-AA09-4B3F81B940F8}" type="datetimeFigureOut">
              <a:rPr lang="it-IT" smtClean="0"/>
              <a:t>19/10/2022</a:t>
            </a:fld>
            <a:endParaRPr lang="it-IT"/>
          </a:p>
        </p:txBody>
      </p:sp>
      <p:sp>
        <p:nvSpPr>
          <p:cNvPr id="5" name="Segnaposto piè di pagina 4">
            <a:extLst>
              <a:ext uri="{FF2B5EF4-FFF2-40B4-BE49-F238E27FC236}">
                <a16:creationId xmlns:a16="http://schemas.microsoft.com/office/drawing/2014/main" xmlns="" id="{79A1C53A-F397-004F-90F2-E200C781D64E}"/>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301B4BF2-3B7E-7A4E-957A-3D5D0CFC0B25}"/>
              </a:ext>
            </a:extLst>
          </p:cNvPr>
          <p:cNvSpPr>
            <a:spLocks noGrp="1"/>
          </p:cNvSpPr>
          <p:nvPr>
            <p:ph type="sldNum" sz="quarter" idx="12"/>
          </p:nvPr>
        </p:nvSpPr>
        <p:spPr/>
        <p:txBody>
          <a:bodyPr/>
          <a:lstStyle/>
          <a:p>
            <a:fld id="{B7424244-0776-834C-9BEF-B3192BB46454}" type="slidenum">
              <a:rPr lang="it-IT" smtClean="0"/>
              <a:t>‹N›</a:t>
            </a:fld>
            <a:endParaRPr lang="it-IT"/>
          </a:p>
        </p:txBody>
      </p:sp>
    </p:spTree>
    <p:extLst>
      <p:ext uri="{BB962C8B-B14F-4D97-AF65-F5344CB8AC3E}">
        <p14:creationId xmlns:p14="http://schemas.microsoft.com/office/powerpoint/2010/main" val="32288276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EDD5B89-329F-604C-AE21-1B89A553DB7B}"/>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1064C039-9F95-B244-A48C-49CBD82DCC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xmlns="" id="{FB463989-38C2-994E-BB2F-9E8CA53CA47C}"/>
              </a:ext>
            </a:extLst>
          </p:cNvPr>
          <p:cNvSpPr>
            <a:spLocks noGrp="1"/>
          </p:cNvSpPr>
          <p:nvPr>
            <p:ph type="dt" sz="half" idx="10"/>
          </p:nvPr>
        </p:nvSpPr>
        <p:spPr/>
        <p:txBody>
          <a:bodyPr/>
          <a:lstStyle/>
          <a:p>
            <a:fld id="{8A2D8816-384D-2947-AA09-4B3F81B940F8}" type="datetimeFigureOut">
              <a:rPr lang="it-IT" smtClean="0"/>
              <a:t>19/10/2022</a:t>
            </a:fld>
            <a:endParaRPr lang="it-IT"/>
          </a:p>
        </p:txBody>
      </p:sp>
      <p:sp>
        <p:nvSpPr>
          <p:cNvPr id="5" name="Segnaposto piè di pagina 4">
            <a:extLst>
              <a:ext uri="{FF2B5EF4-FFF2-40B4-BE49-F238E27FC236}">
                <a16:creationId xmlns:a16="http://schemas.microsoft.com/office/drawing/2014/main" xmlns="" id="{45A6BA26-9C63-B442-A9D3-AE04ABC73C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xmlns="" id="{97F2B819-15B8-C241-A006-C3FEF58EB57E}"/>
              </a:ext>
            </a:extLst>
          </p:cNvPr>
          <p:cNvSpPr>
            <a:spLocks noGrp="1"/>
          </p:cNvSpPr>
          <p:nvPr>
            <p:ph type="sldNum" sz="quarter" idx="12"/>
          </p:nvPr>
        </p:nvSpPr>
        <p:spPr/>
        <p:txBody>
          <a:bodyPr/>
          <a:lstStyle/>
          <a:p>
            <a:fld id="{B7424244-0776-834C-9BEF-B3192BB46454}" type="slidenum">
              <a:rPr lang="it-IT" smtClean="0"/>
              <a:t>‹N›</a:t>
            </a:fld>
            <a:endParaRPr lang="it-IT"/>
          </a:p>
        </p:txBody>
      </p:sp>
    </p:spTree>
    <p:extLst>
      <p:ext uri="{BB962C8B-B14F-4D97-AF65-F5344CB8AC3E}">
        <p14:creationId xmlns:p14="http://schemas.microsoft.com/office/powerpoint/2010/main" val="35093833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24A823F5-AEEA-944C-91D8-6EAD970A070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C235251D-6BBC-2340-9B24-66FCBCF511A8}"/>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xmlns="" id="{410B7E89-6144-F64F-BE49-8D336241BF8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xmlns="" id="{DDE43C8B-3F70-1743-9BDF-004398EE16A6}"/>
              </a:ext>
            </a:extLst>
          </p:cNvPr>
          <p:cNvSpPr>
            <a:spLocks noGrp="1"/>
          </p:cNvSpPr>
          <p:nvPr>
            <p:ph type="dt" sz="half" idx="10"/>
          </p:nvPr>
        </p:nvSpPr>
        <p:spPr/>
        <p:txBody>
          <a:bodyPr/>
          <a:lstStyle/>
          <a:p>
            <a:fld id="{8A2D8816-384D-2947-AA09-4B3F81B940F8}" type="datetimeFigureOut">
              <a:rPr lang="it-IT" smtClean="0"/>
              <a:t>19/10/2022</a:t>
            </a:fld>
            <a:endParaRPr lang="it-IT"/>
          </a:p>
        </p:txBody>
      </p:sp>
      <p:sp>
        <p:nvSpPr>
          <p:cNvPr id="6" name="Segnaposto piè di pagina 5">
            <a:extLst>
              <a:ext uri="{FF2B5EF4-FFF2-40B4-BE49-F238E27FC236}">
                <a16:creationId xmlns:a16="http://schemas.microsoft.com/office/drawing/2014/main" xmlns="" id="{2A301E30-7C41-D540-B45D-5A876DC0EF1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2838C89-9E97-6740-8BF6-7A687E97486A}"/>
              </a:ext>
            </a:extLst>
          </p:cNvPr>
          <p:cNvSpPr>
            <a:spLocks noGrp="1"/>
          </p:cNvSpPr>
          <p:nvPr>
            <p:ph type="sldNum" sz="quarter" idx="12"/>
          </p:nvPr>
        </p:nvSpPr>
        <p:spPr/>
        <p:txBody>
          <a:bodyPr/>
          <a:lstStyle/>
          <a:p>
            <a:fld id="{B7424244-0776-834C-9BEF-B3192BB46454}" type="slidenum">
              <a:rPr lang="it-IT" smtClean="0"/>
              <a:t>‹N›</a:t>
            </a:fld>
            <a:endParaRPr lang="it-IT"/>
          </a:p>
        </p:txBody>
      </p:sp>
    </p:spTree>
    <p:extLst>
      <p:ext uri="{BB962C8B-B14F-4D97-AF65-F5344CB8AC3E}">
        <p14:creationId xmlns:p14="http://schemas.microsoft.com/office/powerpoint/2010/main" val="71705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FC7667B5-4418-F241-AACA-B7B9F1979BD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77D00432-BF7E-7740-88AF-6C7DEBF523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xmlns="" id="{0D3FE5D0-63E1-FE49-B398-0746BEBC76E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xmlns="" id="{A36CDB32-2A7E-7644-8F46-76C0CC7878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xmlns="" id="{DDFB9A17-0719-044E-80C0-DAD4ED7BB567}"/>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xmlns="" id="{47590B81-F216-0D40-BE53-A1AAB14E6D06}"/>
              </a:ext>
            </a:extLst>
          </p:cNvPr>
          <p:cNvSpPr>
            <a:spLocks noGrp="1"/>
          </p:cNvSpPr>
          <p:nvPr>
            <p:ph type="dt" sz="half" idx="10"/>
          </p:nvPr>
        </p:nvSpPr>
        <p:spPr/>
        <p:txBody>
          <a:bodyPr/>
          <a:lstStyle/>
          <a:p>
            <a:fld id="{8A2D8816-384D-2947-AA09-4B3F81B940F8}" type="datetimeFigureOut">
              <a:rPr lang="it-IT" smtClean="0"/>
              <a:t>19/10/2022</a:t>
            </a:fld>
            <a:endParaRPr lang="it-IT"/>
          </a:p>
        </p:txBody>
      </p:sp>
      <p:sp>
        <p:nvSpPr>
          <p:cNvPr id="8" name="Segnaposto piè di pagina 7">
            <a:extLst>
              <a:ext uri="{FF2B5EF4-FFF2-40B4-BE49-F238E27FC236}">
                <a16:creationId xmlns:a16="http://schemas.microsoft.com/office/drawing/2014/main" xmlns="" id="{01633DF9-0123-F548-8E24-4168E313168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xmlns="" id="{607FE288-B2CD-9345-BF50-33CE296E809F}"/>
              </a:ext>
            </a:extLst>
          </p:cNvPr>
          <p:cNvSpPr>
            <a:spLocks noGrp="1"/>
          </p:cNvSpPr>
          <p:nvPr>
            <p:ph type="sldNum" sz="quarter" idx="12"/>
          </p:nvPr>
        </p:nvSpPr>
        <p:spPr/>
        <p:txBody>
          <a:bodyPr/>
          <a:lstStyle/>
          <a:p>
            <a:fld id="{B7424244-0776-834C-9BEF-B3192BB46454}" type="slidenum">
              <a:rPr lang="it-IT" smtClean="0"/>
              <a:t>‹N›</a:t>
            </a:fld>
            <a:endParaRPr lang="it-IT"/>
          </a:p>
        </p:txBody>
      </p:sp>
    </p:spTree>
    <p:extLst>
      <p:ext uri="{BB962C8B-B14F-4D97-AF65-F5344CB8AC3E}">
        <p14:creationId xmlns:p14="http://schemas.microsoft.com/office/powerpoint/2010/main" val="631587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E069D98-3993-424D-A9C8-C4C94C93B9A4}"/>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xmlns="" id="{15071FA9-B24B-1B43-84B2-308487FD50D9}"/>
              </a:ext>
            </a:extLst>
          </p:cNvPr>
          <p:cNvSpPr>
            <a:spLocks noGrp="1"/>
          </p:cNvSpPr>
          <p:nvPr>
            <p:ph type="dt" sz="half" idx="10"/>
          </p:nvPr>
        </p:nvSpPr>
        <p:spPr/>
        <p:txBody>
          <a:bodyPr/>
          <a:lstStyle/>
          <a:p>
            <a:fld id="{8A2D8816-384D-2947-AA09-4B3F81B940F8}" type="datetimeFigureOut">
              <a:rPr lang="it-IT" smtClean="0"/>
              <a:t>19/10/2022</a:t>
            </a:fld>
            <a:endParaRPr lang="it-IT"/>
          </a:p>
        </p:txBody>
      </p:sp>
      <p:sp>
        <p:nvSpPr>
          <p:cNvPr id="4" name="Segnaposto piè di pagina 3">
            <a:extLst>
              <a:ext uri="{FF2B5EF4-FFF2-40B4-BE49-F238E27FC236}">
                <a16:creationId xmlns:a16="http://schemas.microsoft.com/office/drawing/2014/main" xmlns="" id="{83DC6884-5112-094C-966A-71802E4B6689}"/>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xmlns="" id="{4F407A97-8CA2-814D-8522-0BDFA3DEC4BE}"/>
              </a:ext>
            </a:extLst>
          </p:cNvPr>
          <p:cNvSpPr>
            <a:spLocks noGrp="1"/>
          </p:cNvSpPr>
          <p:nvPr>
            <p:ph type="sldNum" sz="quarter" idx="12"/>
          </p:nvPr>
        </p:nvSpPr>
        <p:spPr/>
        <p:txBody>
          <a:bodyPr/>
          <a:lstStyle/>
          <a:p>
            <a:fld id="{B7424244-0776-834C-9BEF-B3192BB46454}" type="slidenum">
              <a:rPr lang="it-IT" smtClean="0"/>
              <a:t>‹N›</a:t>
            </a:fld>
            <a:endParaRPr lang="it-IT"/>
          </a:p>
        </p:txBody>
      </p:sp>
    </p:spTree>
    <p:extLst>
      <p:ext uri="{BB962C8B-B14F-4D97-AF65-F5344CB8AC3E}">
        <p14:creationId xmlns:p14="http://schemas.microsoft.com/office/powerpoint/2010/main" val="1528412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xmlns="" id="{26E41253-EC60-5C4B-9C9D-8081CD856928}"/>
              </a:ext>
            </a:extLst>
          </p:cNvPr>
          <p:cNvSpPr>
            <a:spLocks noGrp="1"/>
          </p:cNvSpPr>
          <p:nvPr>
            <p:ph type="dt" sz="half" idx="10"/>
          </p:nvPr>
        </p:nvSpPr>
        <p:spPr/>
        <p:txBody>
          <a:bodyPr/>
          <a:lstStyle/>
          <a:p>
            <a:fld id="{8A2D8816-384D-2947-AA09-4B3F81B940F8}" type="datetimeFigureOut">
              <a:rPr lang="it-IT" smtClean="0"/>
              <a:t>19/10/2022</a:t>
            </a:fld>
            <a:endParaRPr lang="it-IT"/>
          </a:p>
        </p:txBody>
      </p:sp>
      <p:sp>
        <p:nvSpPr>
          <p:cNvPr id="3" name="Segnaposto piè di pagina 2">
            <a:extLst>
              <a:ext uri="{FF2B5EF4-FFF2-40B4-BE49-F238E27FC236}">
                <a16:creationId xmlns:a16="http://schemas.microsoft.com/office/drawing/2014/main" xmlns="" id="{0B943EDF-19A1-764D-AAAC-39BB56D5B8F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xmlns="" id="{B3D1CB25-28FC-FE4D-9A10-BE6D1FF21D9F}"/>
              </a:ext>
            </a:extLst>
          </p:cNvPr>
          <p:cNvSpPr>
            <a:spLocks noGrp="1"/>
          </p:cNvSpPr>
          <p:nvPr>
            <p:ph type="sldNum" sz="quarter" idx="12"/>
          </p:nvPr>
        </p:nvSpPr>
        <p:spPr/>
        <p:txBody>
          <a:bodyPr/>
          <a:lstStyle/>
          <a:p>
            <a:fld id="{B7424244-0776-834C-9BEF-B3192BB46454}" type="slidenum">
              <a:rPr lang="it-IT" smtClean="0"/>
              <a:t>‹N›</a:t>
            </a:fld>
            <a:endParaRPr lang="it-IT"/>
          </a:p>
        </p:txBody>
      </p:sp>
    </p:spTree>
    <p:extLst>
      <p:ext uri="{BB962C8B-B14F-4D97-AF65-F5344CB8AC3E}">
        <p14:creationId xmlns:p14="http://schemas.microsoft.com/office/powerpoint/2010/main" val="656964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EE4A557C-4A50-1748-8A25-8A3790D3D18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xmlns="" id="{589770CA-3729-8848-956B-0623691405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xmlns="" id="{B8542EB5-DE26-404E-A453-7A7BD9845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3DB9DB79-AC09-B741-BD31-9108B570A699}"/>
              </a:ext>
            </a:extLst>
          </p:cNvPr>
          <p:cNvSpPr>
            <a:spLocks noGrp="1"/>
          </p:cNvSpPr>
          <p:nvPr>
            <p:ph type="dt" sz="half" idx="10"/>
          </p:nvPr>
        </p:nvSpPr>
        <p:spPr/>
        <p:txBody>
          <a:bodyPr/>
          <a:lstStyle/>
          <a:p>
            <a:fld id="{8A2D8816-384D-2947-AA09-4B3F81B940F8}" type="datetimeFigureOut">
              <a:rPr lang="it-IT" smtClean="0"/>
              <a:t>19/10/2022</a:t>
            </a:fld>
            <a:endParaRPr lang="it-IT"/>
          </a:p>
        </p:txBody>
      </p:sp>
      <p:sp>
        <p:nvSpPr>
          <p:cNvPr id="6" name="Segnaposto piè di pagina 5">
            <a:extLst>
              <a:ext uri="{FF2B5EF4-FFF2-40B4-BE49-F238E27FC236}">
                <a16:creationId xmlns:a16="http://schemas.microsoft.com/office/drawing/2014/main" xmlns="" id="{B5DB24C6-6E8C-E44E-A1A7-20A97E65B75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E9BB1D28-6998-4743-A9B9-B19C54215956}"/>
              </a:ext>
            </a:extLst>
          </p:cNvPr>
          <p:cNvSpPr>
            <a:spLocks noGrp="1"/>
          </p:cNvSpPr>
          <p:nvPr>
            <p:ph type="sldNum" sz="quarter" idx="12"/>
          </p:nvPr>
        </p:nvSpPr>
        <p:spPr/>
        <p:txBody>
          <a:bodyPr/>
          <a:lstStyle/>
          <a:p>
            <a:fld id="{B7424244-0776-834C-9BEF-B3192BB46454}" type="slidenum">
              <a:rPr lang="it-IT" smtClean="0"/>
              <a:t>‹N›</a:t>
            </a:fld>
            <a:endParaRPr lang="it-IT"/>
          </a:p>
        </p:txBody>
      </p:sp>
    </p:spTree>
    <p:extLst>
      <p:ext uri="{BB962C8B-B14F-4D97-AF65-F5344CB8AC3E}">
        <p14:creationId xmlns:p14="http://schemas.microsoft.com/office/powerpoint/2010/main" val="326092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81577B98-8DA0-BE47-9712-7EE15D6C4362}"/>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xmlns="" id="{417077A2-9977-1D46-8D77-7312DF7387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xmlns="" id="{54E7DC6D-DAFC-7140-8060-295CBA3F37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xmlns="" id="{13578375-920D-604A-8BEF-11839AB8546B}"/>
              </a:ext>
            </a:extLst>
          </p:cNvPr>
          <p:cNvSpPr>
            <a:spLocks noGrp="1"/>
          </p:cNvSpPr>
          <p:nvPr>
            <p:ph type="dt" sz="half" idx="10"/>
          </p:nvPr>
        </p:nvSpPr>
        <p:spPr/>
        <p:txBody>
          <a:bodyPr/>
          <a:lstStyle/>
          <a:p>
            <a:fld id="{8A2D8816-384D-2947-AA09-4B3F81B940F8}" type="datetimeFigureOut">
              <a:rPr lang="it-IT" smtClean="0"/>
              <a:t>19/10/2022</a:t>
            </a:fld>
            <a:endParaRPr lang="it-IT"/>
          </a:p>
        </p:txBody>
      </p:sp>
      <p:sp>
        <p:nvSpPr>
          <p:cNvPr id="6" name="Segnaposto piè di pagina 5">
            <a:extLst>
              <a:ext uri="{FF2B5EF4-FFF2-40B4-BE49-F238E27FC236}">
                <a16:creationId xmlns:a16="http://schemas.microsoft.com/office/drawing/2014/main" xmlns="" id="{D0111077-62C1-594A-A63E-88BFB7C9814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xmlns="" id="{00CDF74E-ABDA-7744-8246-2FCFD1F50125}"/>
              </a:ext>
            </a:extLst>
          </p:cNvPr>
          <p:cNvSpPr>
            <a:spLocks noGrp="1"/>
          </p:cNvSpPr>
          <p:nvPr>
            <p:ph type="sldNum" sz="quarter" idx="12"/>
          </p:nvPr>
        </p:nvSpPr>
        <p:spPr/>
        <p:txBody>
          <a:bodyPr/>
          <a:lstStyle/>
          <a:p>
            <a:fld id="{B7424244-0776-834C-9BEF-B3192BB46454}" type="slidenum">
              <a:rPr lang="it-IT" smtClean="0"/>
              <a:t>‹N›</a:t>
            </a:fld>
            <a:endParaRPr lang="it-IT"/>
          </a:p>
        </p:txBody>
      </p:sp>
    </p:spTree>
    <p:extLst>
      <p:ext uri="{BB962C8B-B14F-4D97-AF65-F5344CB8AC3E}">
        <p14:creationId xmlns:p14="http://schemas.microsoft.com/office/powerpoint/2010/main" val="190720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xmlns="" id="{B69215F5-1381-3540-95AE-35D4B439A0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xmlns="" id="{A883FF14-1FED-AD4A-9CF3-98DA385B264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xmlns="" id="{897F6AF7-E513-9E41-9346-8D5AC553452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2D8816-384D-2947-AA09-4B3F81B940F8}" type="datetimeFigureOut">
              <a:rPr lang="it-IT" smtClean="0"/>
              <a:t>19/10/2022</a:t>
            </a:fld>
            <a:endParaRPr lang="it-IT"/>
          </a:p>
        </p:txBody>
      </p:sp>
      <p:sp>
        <p:nvSpPr>
          <p:cNvPr id="5" name="Segnaposto piè di pagina 4">
            <a:extLst>
              <a:ext uri="{FF2B5EF4-FFF2-40B4-BE49-F238E27FC236}">
                <a16:creationId xmlns:a16="http://schemas.microsoft.com/office/drawing/2014/main" xmlns="" id="{A55C48D9-95B5-6546-A6FE-06BA96AB46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xmlns="" id="{1829F9F6-F32F-CF47-A879-A8D9675E9D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424244-0776-834C-9BEF-B3192BB46454}" type="slidenum">
              <a:rPr lang="it-IT" smtClean="0"/>
              <a:t>‹N›</a:t>
            </a:fld>
            <a:endParaRPr lang="it-IT"/>
          </a:p>
        </p:txBody>
      </p:sp>
    </p:spTree>
    <p:extLst>
      <p:ext uri="{BB962C8B-B14F-4D97-AF65-F5344CB8AC3E}">
        <p14:creationId xmlns:p14="http://schemas.microsoft.com/office/powerpoint/2010/main" val="16299835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www.greencitynetwork.it/"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13A0895-06FA-D14F-BB8F-0A3F6BCA142F}"/>
              </a:ext>
            </a:extLst>
          </p:cNvPr>
          <p:cNvSpPr>
            <a:spLocks noGrp="1"/>
          </p:cNvSpPr>
          <p:nvPr>
            <p:ph type="ctrTitle"/>
          </p:nvPr>
        </p:nvSpPr>
        <p:spPr>
          <a:xfrm>
            <a:off x="696686" y="2107877"/>
            <a:ext cx="8153194" cy="1645176"/>
          </a:xfrm>
        </p:spPr>
        <p:txBody>
          <a:bodyPr>
            <a:normAutofit/>
          </a:bodyPr>
          <a:lstStyle/>
          <a:p>
            <a:pPr algn="l"/>
            <a:r>
              <a:rPr lang="it-IT" sz="4400" dirty="0"/>
              <a:t> La gestione circolare</a:t>
            </a:r>
            <a:br>
              <a:rPr lang="it-IT" sz="4400" dirty="0"/>
            </a:br>
            <a:r>
              <a:rPr lang="it-IT" sz="4400" dirty="0"/>
              <a:t> dei rifiuti urbani </a:t>
            </a:r>
            <a:endParaRPr lang="it-IT" strike="sngStrike" dirty="0"/>
          </a:p>
        </p:txBody>
      </p:sp>
      <p:sp>
        <p:nvSpPr>
          <p:cNvPr id="3" name="Sottotitolo 2">
            <a:extLst>
              <a:ext uri="{FF2B5EF4-FFF2-40B4-BE49-F238E27FC236}">
                <a16:creationId xmlns:a16="http://schemas.microsoft.com/office/drawing/2014/main" xmlns="" id="{76E7B857-25E5-C747-912D-2930030FA0B8}"/>
              </a:ext>
            </a:extLst>
          </p:cNvPr>
          <p:cNvSpPr>
            <a:spLocks noGrp="1"/>
          </p:cNvSpPr>
          <p:nvPr>
            <p:ph type="subTitle" idx="1"/>
          </p:nvPr>
        </p:nvSpPr>
        <p:spPr>
          <a:xfrm>
            <a:off x="696686" y="4077874"/>
            <a:ext cx="7682816" cy="686934"/>
          </a:xfrm>
        </p:spPr>
        <p:txBody>
          <a:bodyPr>
            <a:normAutofit/>
          </a:bodyPr>
          <a:lstStyle/>
          <a:p>
            <a:pPr algn="l"/>
            <a:r>
              <a:rPr lang="it-IT" sz="3600" dirty="0">
                <a:solidFill>
                  <a:schemeClr val="accent2"/>
                </a:solidFill>
              </a:rPr>
              <a:t>Presentazione del Rapporto Sud Italia</a:t>
            </a:r>
          </a:p>
        </p:txBody>
      </p:sp>
      <p:sp>
        <p:nvSpPr>
          <p:cNvPr id="4" name="CasellaDiTesto 3">
            <a:extLst>
              <a:ext uri="{FF2B5EF4-FFF2-40B4-BE49-F238E27FC236}">
                <a16:creationId xmlns:a16="http://schemas.microsoft.com/office/drawing/2014/main" xmlns="" id="{27107BE1-D539-FB45-A1CE-6485DC80114C}"/>
              </a:ext>
            </a:extLst>
          </p:cNvPr>
          <p:cNvSpPr txBox="1"/>
          <p:nvPr/>
        </p:nvSpPr>
        <p:spPr>
          <a:xfrm>
            <a:off x="696686" y="5012246"/>
            <a:ext cx="8153194" cy="954107"/>
          </a:xfrm>
          <a:prstGeom prst="rect">
            <a:avLst/>
          </a:prstGeom>
          <a:noFill/>
        </p:spPr>
        <p:txBody>
          <a:bodyPr wrap="none" rtlCol="0">
            <a:spAutoFit/>
          </a:bodyPr>
          <a:lstStyle/>
          <a:p>
            <a:r>
              <a:rPr lang="it-IT" sz="2800" dirty="0"/>
              <a:t>Edo Ronchi, </a:t>
            </a:r>
          </a:p>
          <a:p>
            <a:r>
              <a:rPr lang="it-IT" sz="2800" dirty="0"/>
              <a:t>Presidente della Fondazione per lo sviluppo sostenibile</a:t>
            </a:r>
          </a:p>
        </p:txBody>
      </p:sp>
      <p:pic>
        <p:nvPicPr>
          <p:cNvPr id="1025" name="Immagine 6">
            <a:extLst>
              <a:ext uri="{FF2B5EF4-FFF2-40B4-BE49-F238E27FC236}">
                <a16:creationId xmlns:a16="http://schemas.microsoft.com/office/drawing/2014/main" xmlns="" id="{5A6F2F0E-38A1-9D40-8839-6D98FB54DC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44" y="266657"/>
            <a:ext cx="1466055" cy="1466055"/>
          </a:xfrm>
          <a:prstGeom prst="rect">
            <a:avLst/>
          </a:prstGeom>
          <a:noFill/>
          <a:extLst>
            <a:ext uri="{909E8E84-426E-40DD-AFC4-6F175D3DCCD1}">
              <a14:hiddenFill xmlns:a14="http://schemas.microsoft.com/office/drawing/2010/main">
                <a:solidFill>
                  <a:srgbClr val="FFFFFF"/>
                </a:solidFill>
              </a14:hiddenFill>
            </a:ext>
          </a:extLst>
        </p:spPr>
      </p:pic>
      <p:pic>
        <p:nvPicPr>
          <p:cNvPr id="1027" name="Immagine 4">
            <a:extLst>
              <a:ext uri="{FF2B5EF4-FFF2-40B4-BE49-F238E27FC236}">
                <a16:creationId xmlns:a16="http://schemas.microsoft.com/office/drawing/2014/main" xmlns="" id="{80426AFB-37EB-8647-B4ED-8EE7B366A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693" y="69100"/>
            <a:ext cx="2358230" cy="1601422"/>
          </a:xfrm>
          <a:prstGeom prst="rect">
            <a:avLst/>
          </a:prstGeom>
          <a:noFill/>
          <a:extLst>
            <a:ext uri="{909E8E84-426E-40DD-AFC4-6F175D3DCCD1}">
              <a14:hiddenFill xmlns:a14="http://schemas.microsoft.com/office/drawing/2010/main">
                <a:solidFill>
                  <a:srgbClr val="FFFFFF"/>
                </a:solidFill>
              </a14:hiddenFill>
            </a:ext>
          </a:extLst>
        </p:spPr>
      </p:pic>
      <p:pic>
        <p:nvPicPr>
          <p:cNvPr id="1026" name="Immagine 5" descr="Logo-FSS">
            <a:extLst>
              <a:ext uri="{FF2B5EF4-FFF2-40B4-BE49-F238E27FC236}">
                <a16:creationId xmlns:a16="http://schemas.microsoft.com/office/drawing/2014/main" xmlns="" id="{AE3F1DE6-34D8-9746-86BF-500A07ABFDD0}"/>
              </a:ext>
            </a:extLst>
          </p:cNvPr>
          <p:cNvPicPr>
            <a:picLocks noChangeArrowheads="1"/>
          </p:cNvPicPr>
          <p:nvPr/>
        </p:nvPicPr>
        <p:blipFill>
          <a:blip r:embed="rId4">
            <a:extLst>
              <a:ext uri="{28A0092B-C50C-407E-A947-70E740481C1C}">
                <a14:useLocalDpi xmlns:a14="http://schemas.microsoft.com/office/drawing/2010/main" val="0"/>
              </a:ext>
            </a:extLst>
          </a:blip>
          <a:srcRect l="13300" t="19887" r="12091" b="20056"/>
          <a:stretch>
            <a:fillRect/>
          </a:stretch>
        </p:blipFill>
        <p:spPr bwMode="auto">
          <a:xfrm>
            <a:off x="2533283" y="365222"/>
            <a:ext cx="2358230" cy="12689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xmlns="" id="{3564434D-62C2-2845-B8BF-6F28BE7EC9F2}"/>
              </a:ext>
            </a:extLst>
          </p:cNvPr>
          <p:cNvSpPr>
            <a:spLocks noChangeArrowheads="1"/>
          </p:cNvSpPr>
          <p:nvPr/>
        </p:nvSpPr>
        <p:spPr bwMode="auto">
          <a:xfrm>
            <a:off x="2951728" y="-4652"/>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6" name="Rectangle 5">
            <a:extLst>
              <a:ext uri="{FF2B5EF4-FFF2-40B4-BE49-F238E27FC236}">
                <a16:creationId xmlns:a16="http://schemas.microsoft.com/office/drawing/2014/main" xmlns="" id="{8AD6D331-EF96-CF48-BB56-893B708C5405}"/>
              </a:ext>
            </a:extLst>
          </p:cNvPr>
          <p:cNvSpPr>
            <a:spLocks noChangeArrowheads="1"/>
          </p:cNvSpPr>
          <p:nvPr/>
        </p:nvSpPr>
        <p:spPr bwMode="auto">
          <a:xfrm>
            <a:off x="2951728" y="452548"/>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pic>
        <p:nvPicPr>
          <p:cNvPr id="8" name="Immagine 7">
            <a:extLst>
              <a:ext uri="{FF2B5EF4-FFF2-40B4-BE49-F238E27FC236}">
                <a16:creationId xmlns:a16="http://schemas.microsoft.com/office/drawing/2014/main" xmlns="" id="{66193865-8EEE-D443-B1A2-0E1F2EBB1D3C}"/>
              </a:ext>
            </a:extLst>
          </p:cNvPr>
          <p:cNvPicPr>
            <a:picLocks noChangeAspect="1"/>
          </p:cNvPicPr>
          <p:nvPr/>
        </p:nvPicPr>
        <p:blipFill>
          <a:blip r:embed="rId5"/>
          <a:stretch>
            <a:fillRect/>
          </a:stretch>
        </p:blipFill>
        <p:spPr>
          <a:xfrm rot="16200000">
            <a:off x="7578214" y="1856864"/>
            <a:ext cx="6083300" cy="3144272"/>
          </a:xfrm>
          <a:prstGeom prst="rect">
            <a:avLst/>
          </a:prstGeom>
        </p:spPr>
      </p:pic>
    </p:spTree>
    <p:extLst>
      <p:ext uri="{BB962C8B-B14F-4D97-AF65-F5344CB8AC3E}">
        <p14:creationId xmlns:p14="http://schemas.microsoft.com/office/powerpoint/2010/main" val="3896865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ttangolo con angoli arrotondati 18">
            <a:extLst>
              <a:ext uri="{FF2B5EF4-FFF2-40B4-BE49-F238E27FC236}">
                <a16:creationId xmlns:a16="http://schemas.microsoft.com/office/drawing/2014/main" xmlns="" id="{46E1FA77-EB39-B343-9D1F-0DF76AC6F753}"/>
              </a:ext>
            </a:extLst>
          </p:cNvPr>
          <p:cNvSpPr/>
          <p:nvPr/>
        </p:nvSpPr>
        <p:spPr>
          <a:xfrm>
            <a:off x="7525063" y="3129430"/>
            <a:ext cx="4051435" cy="3232398"/>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xmlns="" id="{4D72962F-CA94-7041-9D95-6300C65F6C6E}"/>
              </a:ext>
            </a:extLst>
          </p:cNvPr>
          <p:cNvSpPr/>
          <p:nvPr/>
        </p:nvSpPr>
        <p:spPr>
          <a:xfrm>
            <a:off x="302970" y="995704"/>
            <a:ext cx="11150162" cy="2133726"/>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Raccolta in Italia nel 2020</a:t>
            </a:r>
            <a:r>
              <a:rPr lang="it-IT" dirty="0">
                <a:latin typeface="Calibri" panose="020F0502020204030204" pitchFamily="34" charset="0"/>
                <a:ea typeface="Calibri" panose="020F0502020204030204" pitchFamily="34" charset="0"/>
                <a:cs typeface="Times New Roman" panose="02020603050405020304" pitchFamily="18" charset="0"/>
              </a:rPr>
              <a:t>: 1,6 Mt, di queste circa 370 </a:t>
            </a:r>
            <a:r>
              <a:rPr lang="it-IT" dirty="0" err="1">
                <a:latin typeface="Calibri" panose="020F0502020204030204" pitchFamily="34" charset="0"/>
                <a:ea typeface="Calibri" panose="020F0502020204030204" pitchFamily="34" charset="0"/>
                <a:cs typeface="Times New Roman" panose="02020603050405020304" pitchFamily="18" charset="0"/>
              </a:rPr>
              <a:t>kt</a:t>
            </a:r>
            <a:r>
              <a:rPr lang="it-IT" dirty="0">
                <a:latin typeface="Calibri" panose="020F0502020204030204" pitchFamily="34" charset="0"/>
                <a:ea typeface="Calibri" panose="020F0502020204030204" pitchFamily="34" charset="0"/>
                <a:cs typeface="Times New Roman" panose="02020603050405020304" pitchFamily="18" charset="0"/>
              </a:rPr>
              <a:t> al Sud (</a:t>
            </a:r>
            <a:r>
              <a:rPr lang="it-IT" b="1" dirty="0">
                <a:latin typeface="Calibri" panose="020F0502020204030204" pitchFamily="34" charset="0"/>
                <a:ea typeface="Calibri" panose="020F0502020204030204" pitchFamily="34" charset="0"/>
                <a:cs typeface="Times New Roman" panose="02020603050405020304" pitchFamily="18" charset="0"/>
              </a:rPr>
              <a:t>rispetto al 2016: +28% a livello nazionale, +31% al Sud</a:t>
            </a:r>
            <a:r>
              <a:rPr lang="it-IT"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it-IT" b="1" dirty="0">
                <a:effectLst/>
                <a:latin typeface="Calibri" panose="020F0502020204030204" pitchFamily="34" charset="0"/>
                <a:ea typeface="Calibri" panose="020F0502020204030204" pitchFamily="34" charset="0"/>
                <a:cs typeface="Times New Roman" panose="02020603050405020304" pitchFamily="18" charset="0"/>
              </a:rPr>
              <a:t>RD pro capite 2016-2020: a livello nazionale </a:t>
            </a:r>
            <a:r>
              <a:rPr lang="it-IT" dirty="0">
                <a:effectLst/>
                <a:latin typeface="Calibri" panose="020F0502020204030204" pitchFamily="34" charset="0"/>
                <a:ea typeface="Calibri" panose="020F0502020204030204" pitchFamily="34" charset="0"/>
                <a:cs typeface="Times New Roman" panose="02020603050405020304" pitchFamily="18" charset="0"/>
              </a:rPr>
              <a:t>si passa da 20 a 27 kg/ab*anno </a:t>
            </a:r>
            <a:r>
              <a:rPr lang="it-IT" b="1" dirty="0">
                <a:effectLst/>
                <a:latin typeface="Calibri" panose="020F0502020204030204" pitchFamily="34" charset="0"/>
                <a:ea typeface="Calibri" panose="020F0502020204030204" pitchFamily="34" charset="0"/>
                <a:cs typeface="Times New Roman" panose="02020603050405020304" pitchFamily="18" charset="0"/>
              </a:rPr>
              <a:t>(+30%), </a:t>
            </a:r>
            <a:r>
              <a:rPr lang="it-IT" dirty="0">
                <a:effectLst/>
                <a:latin typeface="Calibri" panose="020F0502020204030204" pitchFamily="34" charset="0"/>
                <a:ea typeface="Calibri" panose="020F0502020204030204" pitchFamily="34" charset="0"/>
                <a:cs typeface="Times New Roman" panose="02020603050405020304" pitchFamily="18" charset="0"/>
              </a:rPr>
              <a:t>mentre </a:t>
            </a:r>
            <a:r>
              <a:rPr lang="it-IT" b="1" dirty="0">
                <a:effectLst/>
                <a:latin typeface="Calibri" panose="020F0502020204030204" pitchFamily="34" charset="0"/>
                <a:ea typeface="Calibri" panose="020F0502020204030204" pitchFamily="34" charset="0"/>
                <a:cs typeface="Times New Roman" panose="02020603050405020304" pitchFamily="18" charset="0"/>
              </a:rPr>
              <a:t>al </a:t>
            </a:r>
            <a:r>
              <a:rPr lang="it-IT" b="1" dirty="0">
                <a:latin typeface="Calibri" panose="020F0502020204030204" pitchFamily="34" charset="0"/>
                <a:ea typeface="Calibri" panose="020F0502020204030204" pitchFamily="34" charset="0"/>
                <a:cs typeface="Times New Roman" panose="02020603050405020304" pitchFamily="18" charset="0"/>
              </a:rPr>
              <a:t>Sud</a:t>
            </a:r>
            <a:r>
              <a:rPr lang="it-IT" b="1" dirty="0">
                <a:effectLst/>
                <a:latin typeface="Calibri" panose="020F0502020204030204" pitchFamily="34" charset="0"/>
                <a:ea typeface="Calibri" panose="020F0502020204030204" pitchFamily="34" charset="0"/>
                <a:cs typeface="Times New Roman" panose="02020603050405020304" pitchFamily="18" charset="0"/>
              </a:rPr>
              <a:t> </a:t>
            </a:r>
            <a:r>
              <a:rPr lang="it-IT" dirty="0">
                <a:effectLst/>
                <a:latin typeface="Calibri" panose="020F0502020204030204" pitchFamily="34" charset="0"/>
                <a:ea typeface="Calibri" panose="020F0502020204030204" pitchFamily="34" charset="0"/>
                <a:cs typeface="Times New Roman" panose="02020603050405020304" pitchFamily="18" charset="0"/>
              </a:rPr>
              <a:t>nello stesso arco temporale sale da </a:t>
            </a:r>
            <a:r>
              <a:rPr lang="it-IT" dirty="0">
                <a:latin typeface="Calibri" panose="020F0502020204030204" pitchFamily="34" charset="0"/>
                <a:ea typeface="Calibri" panose="020F0502020204030204" pitchFamily="34" charset="0"/>
                <a:cs typeface="Times New Roman" panose="02020603050405020304" pitchFamily="18" charset="0"/>
              </a:rPr>
              <a:t>18</a:t>
            </a:r>
            <a:r>
              <a:rPr lang="it-IT" dirty="0">
                <a:effectLst/>
                <a:latin typeface="Calibri" panose="020F0502020204030204" pitchFamily="34" charset="0"/>
                <a:ea typeface="Calibri" panose="020F0502020204030204" pitchFamily="34" charset="0"/>
                <a:cs typeface="Times New Roman" panose="02020603050405020304" pitchFamily="18" charset="0"/>
              </a:rPr>
              <a:t> a </a:t>
            </a:r>
            <a:r>
              <a:rPr lang="it-IT" dirty="0">
                <a:latin typeface="Calibri" panose="020F0502020204030204" pitchFamily="34" charset="0"/>
                <a:ea typeface="Calibri" panose="020F0502020204030204" pitchFamily="34" charset="0"/>
                <a:cs typeface="Times New Roman" panose="02020603050405020304" pitchFamily="18" charset="0"/>
              </a:rPr>
              <a:t>24</a:t>
            </a:r>
            <a:r>
              <a:rPr lang="it-IT" dirty="0">
                <a:effectLst/>
                <a:latin typeface="Calibri" panose="020F0502020204030204" pitchFamily="34" charset="0"/>
                <a:ea typeface="Calibri" panose="020F0502020204030204" pitchFamily="34" charset="0"/>
                <a:cs typeface="Times New Roman" panose="02020603050405020304" pitchFamily="18" charset="0"/>
              </a:rPr>
              <a:t> kg/ab*anno, con un incremento del </a:t>
            </a:r>
            <a:r>
              <a:rPr lang="it-IT" b="1" dirty="0">
                <a:effectLst/>
                <a:latin typeface="Calibri" panose="020F0502020204030204" pitchFamily="34" charset="0"/>
                <a:ea typeface="Calibri" panose="020F0502020204030204" pitchFamily="34" charset="0"/>
                <a:cs typeface="Times New Roman" panose="02020603050405020304" pitchFamily="18" charset="0"/>
              </a:rPr>
              <a:t>+</a:t>
            </a:r>
            <a:r>
              <a:rPr lang="it-IT" b="1" dirty="0">
                <a:latin typeface="Calibri" panose="020F0502020204030204" pitchFamily="34" charset="0"/>
                <a:ea typeface="Calibri" panose="020F0502020204030204" pitchFamily="34" charset="0"/>
                <a:cs typeface="Times New Roman" panose="02020603050405020304" pitchFamily="18" charset="0"/>
              </a:rPr>
              <a:t>36</a:t>
            </a:r>
            <a:r>
              <a:rPr lang="it-IT" b="1" dirty="0">
                <a:effectLst/>
                <a:latin typeface="Calibri" panose="020F0502020204030204" pitchFamily="34" charset="0"/>
                <a:ea typeface="Calibri" panose="020F0502020204030204" pitchFamily="34" charset="0"/>
                <a:cs typeface="Times New Roman" panose="02020603050405020304" pitchFamily="18" charset="0"/>
              </a:rPr>
              <a:t>%. </a:t>
            </a:r>
          </a:p>
          <a:p>
            <a:pPr marL="285750" indent="-285750" algn="just">
              <a:lnSpc>
                <a:spcPct val="107000"/>
              </a:lnSpc>
              <a:spcAft>
                <a:spcPts val="800"/>
              </a:spcAft>
              <a:buFont typeface="Arial" panose="020B060402020202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2 delle sette Regioni hanno performance superiori o uguali alla media nazionale, mentre le altre 5 Regioni hanno valori inferiori al valore medio.</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tangolo 10">
            <a:extLst>
              <a:ext uri="{FF2B5EF4-FFF2-40B4-BE49-F238E27FC236}">
                <a16:creationId xmlns:a16="http://schemas.microsoft.com/office/drawing/2014/main" xmlns="" id="{02070C0F-4497-D24F-B462-A5158E3E0AAD}"/>
              </a:ext>
            </a:extLst>
          </p:cNvPr>
          <p:cNvSpPr/>
          <p:nvPr/>
        </p:nvSpPr>
        <p:spPr>
          <a:xfrm>
            <a:off x="544198" y="3205544"/>
            <a:ext cx="6639737" cy="307777"/>
          </a:xfrm>
          <a:prstGeom prst="rect">
            <a:avLst/>
          </a:prstGeom>
        </p:spPr>
        <p:txBody>
          <a:bodyPr wrap="square">
            <a:spAutoFit/>
          </a:bodyPr>
          <a:lstStyle/>
          <a:p>
            <a:r>
              <a:rPr lang="it-IT" sz="1400" b="1" dirty="0"/>
              <a:t>Raccolta differenziata pro capite di plastica nelle Province del Sud, 2020 (kg/ab*anno) </a:t>
            </a:r>
          </a:p>
        </p:txBody>
      </p:sp>
      <p:sp>
        <p:nvSpPr>
          <p:cNvPr id="14" name="Rettangolo 13">
            <a:extLst>
              <a:ext uri="{FF2B5EF4-FFF2-40B4-BE49-F238E27FC236}">
                <a16:creationId xmlns:a16="http://schemas.microsoft.com/office/drawing/2014/main" xmlns="" id="{31AFB07E-8B0C-DE4A-B61F-B1E885758068}"/>
              </a:ext>
            </a:extLst>
          </p:cNvPr>
          <p:cNvSpPr/>
          <p:nvPr/>
        </p:nvSpPr>
        <p:spPr>
          <a:xfrm>
            <a:off x="469248" y="6421788"/>
            <a:ext cx="840295" cy="249684"/>
          </a:xfrm>
          <a:prstGeom prst="rect">
            <a:avLst/>
          </a:prstGeom>
        </p:spPr>
        <p:txBody>
          <a:bodyPr wrap="none">
            <a:spAutoFit/>
          </a:bodyPr>
          <a:lstStyle/>
          <a:p>
            <a:pPr algn="just">
              <a:lnSpc>
                <a:spcPct val="107000"/>
              </a:lnSpc>
              <a:spcAft>
                <a:spcPts val="0"/>
              </a:spcAft>
            </a:pPr>
            <a:r>
              <a:rPr lang="it-IT" sz="1000" i="1" dirty="0">
                <a:latin typeface="Calibri" panose="020F0502020204030204" pitchFamily="34" charset="0"/>
                <a:ea typeface="Calibri" panose="020F0502020204030204" pitchFamily="34" charset="0"/>
                <a:cs typeface="Times New Roman" panose="02020603050405020304" pitchFamily="18" charset="0"/>
              </a:rPr>
              <a:t>Fonte: ISPRA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5" name="Rettangolo 14">
            <a:extLst>
              <a:ext uri="{FF2B5EF4-FFF2-40B4-BE49-F238E27FC236}">
                <a16:creationId xmlns:a16="http://schemas.microsoft.com/office/drawing/2014/main" xmlns="" id="{3A41D184-2DEB-9945-BBB0-F3860E85001A}"/>
              </a:ext>
            </a:extLst>
          </p:cNvPr>
          <p:cNvSpPr/>
          <p:nvPr/>
        </p:nvSpPr>
        <p:spPr>
          <a:xfrm>
            <a:off x="7594181" y="3400604"/>
            <a:ext cx="3922358" cy="3139321"/>
          </a:xfrm>
          <a:prstGeom prst="rect">
            <a:avLst/>
          </a:prstGeom>
        </p:spPr>
        <p:txBody>
          <a:bodyPr wrap="square">
            <a:spAutoFit/>
          </a:bodyPr>
          <a:lstStyle/>
          <a:p>
            <a:pPr marL="285750" indent="-285750">
              <a:buFont typeface="Wingdings" pitchFamily="2" charset="2"/>
              <a:buChar char="ü"/>
            </a:pPr>
            <a:r>
              <a:rPr lang="it-IT" dirty="0"/>
              <a:t>9 Province (su 28) hanno una performance superiore o uguale alla media nazionale</a:t>
            </a:r>
          </a:p>
          <a:p>
            <a:pPr marL="285750" indent="-285750">
              <a:buFont typeface="Wingdings" pitchFamily="2" charset="2"/>
              <a:buChar char="ü"/>
            </a:pPr>
            <a:r>
              <a:rPr lang="it-IT" dirty="0"/>
              <a:t>L’incremento maggiore si registra nella Provincia di Pescara, che aumenta la sua raccolta passando da 7 a 19 kg/ab*anno</a:t>
            </a:r>
          </a:p>
          <a:p>
            <a:pPr marL="285750" indent="-285750">
              <a:buFont typeface="Wingdings" pitchFamily="2" charset="2"/>
              <a:buChar char="ü"/>
            </a:pPr>
            <a:r>
              <a:rPr lang="it-IT" dirty="0"/>
              <a:t>Solo la Provincia  di Potenza ha riportato una riduzione della propria RD pro capite</a:t>
            </a:r>
          </a:p>
          <a:p>
            <a:pPr marL="285750" indent="-285750">
              <a:buFont typeface="Wingdings" pitchFamily="2" charset="2"/>
              <a:buChar char="ü"/>
            </a:pPr>
            <a:endParaRPr lang="it-IT" dirty="0"/>
          </a:p>
        </p:txBody>
      </p:sp>
      <p:sp>
        <p:nvSpPr>
          <p:cNvPr id="17" name="Rettangolo 16">
            <a:extLst>
              <a:ext uri="{FF2B5EF4-FFF2-40B4-BE49-F238E27FC236}">
                <a16:creationId xmlns:a16="http://schemas.microsoft.com/office/drawing/2014/main" xmlns="" id="{48EEE2D6-7088-ED46-9C20-A86D5598D2BA}"/>
              </a:ext>
            </a:extLst>
          </p:cNvPr>
          <p:cNvSpPr/>
          <p:nvPr/>
        </p:nvSpPr>
        <p:spPr>
          <a:xfrm>
            <a:off x="329144" y="235606"/>
            <a:ext cx="3889071" cy="61100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xmlns="" id="{7645081C-37FF-684C-9C0B-014B974E148C}"/>
              </a:ext>
            </a:extLst>
          </p:cNvPr>
          <p:cNvSpPr/>
          <p:nvPr/>
        </p:nvSpPr>
        <p:spPr>
          <a:xfrm>
            <a:off x="1028610" y="274659"/>
            <a:ext cx="2640723" cy="532903"/>
          </a:xfrm>
          <a:prstGeom prst="rect">
            <a:avLst/>
          </a:prstGeom>
        </p:spPr>
        <p:txBody>
          <a:bodyPr wrap="none">
            <a:spAutoFit/>
          </a:bodyPr>
          <a:lstStyle/>
          <a:p>
            <a:pPr algn="just">
              <a:lnSpc>
                <a:spcPct val="107000"/>
              </a:lnSpc>
              <a:spcAft>
                <a:spcPts val="800"/>
              </a:spcAft>
            </a:pPr>
            <a:r>
              <a:rPr lang="it-IT"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RD della plastica</a:t>
            </a:r>
            <a:endParaRPr lang="it-I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CasellaDiTesto 1">
            <a:extLst>
              <a:ext uri="{FF2B5EF4-FFF2-40B4-BE49-F238E27FC236}">
                <a16:creationId xmlns:a16="http://schemas.microsoft.com/office/drawing/2014/main" xmlns="" id="{F868D040-5944-6946-A75D-302CBAE5F9C0}"/>
              </a:ext>
            </a:extLst>
          </p:cNvPr>
          <p:cNvSpPr txBox="1"/>
          <p:nvPr/>
        </p:nvSpPr>
        <p:spPr>
          <a:xfrm>
            <a:off x="11849622" y="2041742"/>
            <a:ext cx="184731" cy="369332"/>
          </a:xfrm>
          <a:prstGeom prst="rect">
            <a:avLst/>
          </a:prstGeom>
          <a:noFill/>
        </p:spPr>
        <p:txBody>
          <a:bodyPr wrap="none" rtlCol="0">
            <a:spAutoFit/>
          </a:bodyPr>
          <a:lstStyle/>
          <a:p>
            <a:endParaRPr lang="it-IT" dirty="0"/>
          </a:p>
        </p:txBody>
      </p:sp>
      <p:pic>
        <p:nvPicPr>
          <p:cNvPr id="16" name="Immagine 15">
            <a:extLst>
              <a:ext uri="{FF2B5EF4-FFF2-40B4-BE49-F238E27FC236}">
                <a16:creationId xmlns:a16="http://schemas.microsoft.com/office/drawing/2014/main" xmlns="" id="{FEA34815-E626-1646-925C-B8D758E5DB6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580" y="3513321"/>
            <a:ext cx="6639737" cy="2674537"/>
          </a:xfrm>
          <a:prstGeom prst="rect">
            <a:avLst/>
          </a:prstGeom>
          <a:noFill/>
        </p:spPr>
      </p:pic>
      <p:pic>
        <p:nvPicPr>
          <p:cNvPr id="20" name="Immagine 19">
            <a:extLst>
              <a:ext uri="{FF2B5EF4-FFF2-40B4-BE49-F238E27FC236}">
                <a16:creationId xmlns:a16="http://schemas.microsoft.com/office/drawing/2014/main" xmlns="" id="{B9B20239-6855-174F-ADE4-360559726F29}"/>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72670" y="6234051"/>
            <a:ext cx="5231130" cy="231775"/>
          </a:xfrm>
          <a:prstGeom prst="rect">
            <a:avLst/>
          </a:prstGeom>
          <a:noFill/>
        </p:spPr>
      </p:pic>
    </p:spTree>
    <p:extLst>
      <p:ext uri="{BB962C8B-B14F-4D97-AF65-F5344CB8AC3E}">
        <p14:creationId xmlns:p14="http://schemas.microsoft.com/office/powerpoint/2010/main" val="3211475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ttangolo con angoli arrotondati 10">
            <a:extLst>
              <a:ext uri="{FF2B5EF4-FFF2-40B4-BE49-F238E27FC236}">
                <a16:creationId xmlns:a16="http://schemas.microsoft.com/office/drawing/2014/main" xmlns="" id="{8787F598-1A64-3B41-B295-BBF7CAC8E43D}"/>
              </a:ext>
            </a:extLst>
          </p:cNvPr>
          <p:cNvSpPr/>
          <p:nvPr/>
        </p:nvSpPr>
        <p:spPr>
          <a:xfrm>
            <a:off x="7824866" y="3048838"/>
            <a:ext cx="3833875" cy="3568478"/>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Rettangolo 14">
            <a:extLst>
              <a:ext uri="{FF2B5EF4-FFF2-40B4-BE49-F238E27FC236}">
                <a16:creationId xmlns:a16="http://schemas.microsoft.com/office/drawing/2014/main" xmlns="" id="{81BB44BD-4E62-784D-A312-0F1BC19DAF4E}"/>
              </a:ext>
            </a:extLst>
          </p:cNvPr>
          <p:cNvSpPr/>
          <p:nvPr/>
        </p:nvSpPr>
        <p:spPr>
          <a:xfrm>
            <a:off x="237429" y="1117993"/>
            <a:ext cx="11539602" cy="1477328"/>
          </a:xfrm>
          <a:prstGeom prst="rect">
            <a:avLst/>
          </a:prstGeom>
        </p:spPr>
        <p:txBody>
          <a:bodyPr wrap="square">
            <a:spAutoFit/>
          </a:bodyPr>
          <a:lstStyle/>
          <a:p>
            <a:pPr marL="285750" indent="-285750">
              <a:buFont typeface="Arial" panose="020B0604020202020204" pitchFamily="34" charset="0"/>
              <a:buChar char="•"/>
            </a:pPr>
            <a:r>
              <a:rPr lang="it-IT" b="1" dirty="0">
                <a:latin typeface="Calibri" panose="020F0502020204030204" pitchFamily="34" charset="0"/>
                <a:ea typeface="Calibri" panose="020F0502020204030204" pitchFamily="34" charset="0"/>
                <a:cs typeface="Calibri" panose="020F0502020204030204" pitchFamily="34" charset="0"/>
              </a:rPr>
              <a:t>Raccolto in Italia nel 2020</a:t>
            </a:r>
            <a:r>
              <a:rPr lang="it-IT" dirty="0">
                <a:latin typeface="Calibri" panose="020F0502020204030204" pitchFamily="34" charset="0"/>
                <a:ea typeface="Calibri" panose="020F0502020204030204" pitchFamily="34" charset="0"/>
                <a:cs typeface="Calibri" panose="020F0502020204030204" pitchFamily="34" charset="0"/>
              </a:rPr>
              <a:t>: 2,2 Mt, di queste 456 </a:t>
            </a:r>
            <a:r>
              <a:rPr lang="it-IT" dirty="0" err="1">
                <a:latin typeface="Calibri" panose="020F0502020204030204" pitchFamily="34" charset="0"/>
                <a:ea typeface="Calibri" panose="020F0502020204030204" pitchFamily="34" charset="0"/>
                <a:cs typeface="Calibri" panose="020F0502020204030204" pitchFamily="34" charset="0"/>
              </a:rPr>
              <a:t>kt</a:t>
            </a:r>
            <a:r>
              <a:rPr lang="it-IT" dirty="0">
                <a:latin typeface="Calibri" panose="020F0502020204030204" pitchFamily="34" charset="0"/>
                <a:ea typeface="Calibri" panose="020F0502020204030204" pitchFamily="34" charset="0"/>
                <a:cs typeface="Calibri" panose="020F0502020204030204" pitchFamily="34" charset="0"/>
              </a:rPr>
              <a:t> al Sud (</a:t>
            </a:r>
            <a:r>
              <a:rPr lang="it-IT" b="1" dirty="0">
                <a:latin typeface="Calibri" panose="020F0502020204030204" pitchFamily="34" charset="0"/>
                <a:ea typeface="Calibri" panose="020F0502020204030204" pitchFamily="34" charset="0"/>
                <a:cs typeface="Calibri" panose="020F0502020204030204" pitchFamily="34" charset="0"/>
              </a:rPr>
              <a:t>Rispetto al 2016 +20% a livello nazionale e +29% al Sud</a:t>
            </a:r>
            <a:r>
              <a:rPr lang="it-IT" dirty="0">
                <a:latin typeface="Calibri" panose="020F0502020204030204" pitchFamily="34" charset="0"/>
                <a:ea typeface="Calibri" panose="020F0502020204030204" pitchFamily="34" charset="0"/>
                <a:cs typeface="Calibri" panose="020F0502020204030204" pitchFamily="34" charset="0"/>
              </a:rPr>
              <a:t>)</a:t>
            </a:r>
            <a:r>
              <a:rPr lang="it-IT" dirty="0">
                <a:effectLst/>
                <a:latin typeface="Calibri" panose="020F0502020204030204" pitchFamily="34" charset="0"/>
                <a:cs typeface="Calibri" panose="020F0502020204030204" pitchFamily="34" charset="0"/>
              </a:rPr>
              <a:t> </a:t>
            </a:r>
          </a:p>
          <a:p>
            <a:pPr marL="285750" indent="-285750">
              <a:buFont typeface="Arial" panose="020B0604020202020204" pitchFamily="34" charset="0"/>
              <a:buChar char="•"/>
            </a:pPr>
            <a:r>
              <a:rPr lang="it-IT" b="1" dirty="0">
                <a:effectLst/>
                <a:latin typeface="Calibri" panose="020F0502020204030204" pitchFamily="34" charset="0"/>
                <a:ea typeface="Calibri" panose="020F0502020204030204" pitchFamily="34" charset="0"/>
                <a:cs typeface="Times New Roman" panose="02020603050405020304" pitchFamily="18" charset="0"/>
              </a:rPr>
              <a:t>RD pro capite 2016-2020</a:t>
            </a:r>
            <a:r>
              <a:rPr lang="it-IT" dirty="0">
                <a:effectLst/>
                <a:latin typeface="Calibri" panose="020F0502020204030204" pitchFamily="34" charset="0"/>
                <a:ea typeface="Calibri" panose="020F0502020204030204" pitchFamily="34" charset="0"/>
                <a:cs typeface="Times New Roman" panose="02020603050405020304" pitchFamily="18" charset="0"/>
              </a:rPr>
              <a:t>: </a:t>
            </a:r>
            <a:r>
              <a:rPr lang="it-IT" b="1" dirty="0">
                <a:effectLst/>
                <a:latin typeface="Calibri" panose="020F0502020204030204" pitchFamily="34" charset="0"/>
                <a:ea typeface="Calibri" panose="020F0502020204030204" pitchFamily="34" charset="0"/>
                <a:cs typeface="Times New Roman" panose="02020603050405020304" pitchFamily="18" charset="0"/>
              </a:rPr>
              <a:t>a livello nazionale </a:t>
            </a:r>
            <a:r>
              <a:rPr lang="it-IT" dirty="0">
                <a:effectLst/>
                <a:latin typeface="Calibri" panose="020F0502020204030204" pitchFamily="34" charset="0"/>
                <a:ea typeface="Calibri" panose="020F0502020204030204" pitchFamily="34" charset="0"/>
                <a:cs typeface="Times New Roman" panose="02020603050405020304" pitchFamily="18" charset="0"/>
              </a:rPr>
              <a:t>si passa da 31 a 38 kg/ab*anno </a:t>
            </a:r>
            <a:r>
              <a:rPr lang="it-IT" b="1" dirty="0">
                <a:effectLst/>
                <a:latin typeface="Calibri" panose="020F0502020204030204" pitchFamily="34" charset="0"/>
                <a:ea typeface="Calibri" panose="020F0502020204030204" pitchFamily="34" charset="0"/>
                <a:cs typeface="Times New Roman" panose="02020603050405020304" pitchFamily="18" charset="0"/>
              </a:rPr>
              <a:t>(+23%) </a:t>
            </a:r>
            <a:r>
              <a:rPr lang="it-IT" dirty="0">
                <a:effectLst/>
                <a:latin typeface="Calibri" panose="020F0502020204030204" pitchFamily="34" charset="0"/>
                <a:ea typeface="Calibri" panose="020F0502020204030204" pitchFamily="34" charset="0"/>
                <a:cs typeface="Times New Roman" panose="02020603050405020304" pitchFamily="18" charset="0"/>
              </a:rPr>
              <a:t>mentre </a:t>
            </a:r>
            <a:r>
              <a:rPr lang="it-IT" b="1" dirty="0">
                <a:effectLst/>
                <a:latin typeface="Calibri" panose="020F0502020204030204" pitchFamily="34" charset="0"/>
                <a:ea typeface="Calibri" panose="020F0502020204030204" pitchFamily="34" charset="0"/>
                <a:cs typeface="Times New Roman" panose="02020603050405020304" pitchFamily="18" charset="0"/>
              </a:rPr>
              <a:t>al </a:t>
            </a:r>
            <a:r>
              <a:rPr lang="it-IT" b="1" dirty="0">
                <a:latin typeface="Calibri" panose="020F0502020204030204" pitchFamily="34" charset="0"/>
                <a:ea typeface="Calibri" panose="020F0502020204030204" pitchFamily="34" charset="0"/>
                <a:cs typeface="Times New Roman" panose="02020603050405020304" pitchFamily="18" charset="0"/>
              </a:rPr>
              <a:t>Sud</a:t>
            </a:r>
            <a:r>
              <a:rPr lang="it-IT" b="1" dirty="0">
                <a:effectLst/>
                <a:latin typeface="Calibri" panose="020F0502020204030204" pitchFamily="34" charset="0"/>
                <a:ea typeface="Calibri" panose="020F0502020204030204" pitchFamily="34" charset="0"/>
                <a:cs typeface="Times New Roman" panose="02020603050405020304" pitchFamily="18" charset="0"/>
              </a:rPr>
              <a:t> </a:t>
            </a:r>
            <a:r>
              <a:rPr lang="it-IT" dirty="0">
                <a:effectLst/>
                <a:latin typeface="Calibri" panose="020F0502020204030204" pitchFamily="34" charset="0"/>
                <a:ea typeface="Calibri" panose="020F0502020204030204" pitchFamily="34" charset="0"/>
                <a:cs typeface="Times New Roman" panose="02020603050405020304" pitchFamily="18" charset="0"/>
              </a:rPr>
              <a:t>sale da </a:t>
            </a:r>
            <a:r>
              <a:rPr lang="it-IT" dirty="0">
                <a:latin typeface="Calibri" panose="020F0502020204030204" pitchFamily="34" charset="0"/>
                <a:ea typeface="Calibri" panose="020F0502020204030204" pitchFamily="34" charset="0"/>
                <a:cs typeface="Times New Roman" panose="02020603050405020304" pitchFamily="18" charset="0"/>
              </a:rPr>
              <a:t>22</a:t>
            </a:r>
            <a:r>
              <a:rPr lang="it-IT" dirty="0">
                <a:effectLst/>
                <a:latin typeface="Calibri" panose="020F0502020204030204" pitchFamily="34" charset="0"/>
                <a:ea typeface="Calibri" panose="020F0502020204030204" pitchFamily="34" charset="0"/>
                <a:cs typeface="Times New Roman" panose="02020603050405020304" pitchFamily="18" charset="0"/>
              </a:rPr>
              <a:t> a </a:t>
            </a:r>
            <a:r>
              <a:rPr lang="it-IT" dirty="0">
                <a:latin typeface="Calibri" panose="020F0502020204030204" pitchFamily="34" charset="0"/>
                <a:ea typeface="Calibri" panose="020F0502020204030204" pitchFamily="34" charset="0"/>
                <a:cs typeface="Times New Roman" panose="02020603050405020304" pitchFamily="18" charset="0"/>
              </a:rPr>
              <a:t>30</a:t>
            </a:r>
            <a:r>
              <a:rPr lang="it-IT" dirty="0">
                <a:effectLst/>
                <a:latin typeface="Calibri" panose="020F0502020204030204" pitchFamily="34" charset="0"/>
                <a:ea typeface="Calibri" panose="020F0502020204030204" pitchFamily="34" charset="0"/>
                <a:cs typeface="Times New Roman" panose="02020603050405020304" pitchFamily="18" charset="0"/>
              </a:rPr>
              <a:t> kg/ab*anno, con un incremento del </a:t>
            </a:r>
            <a:r>
              <a:rPr lang="it-IT" b="1" dirty="0">
                <a:effectLst/>
                <a:latin typeface="Calibri" panose="020F0502020204030204" pitchFamily="34" charset="0"/>
                <a:ea typeface="Calibri" panose="020F0502020204030204" pitchFamily="34" charset="0"/>
                <a:cs typeface="Times New Roman" panose="02020603050405020304" pitchFamily="18" charset="0"/>
              </a:rPr>
              <a:t>+</a:t>
            </a:r>
            <a:r>
              <a:rPr lang="it-IT" b="1" dirty="0">
                <a:latin typeface="Calibri" panose="020F0502020204030204" pitchFamily="34" charset="0"/>
                <a:ea typeface="Calibri" panose="020F0502020204030204" pitchFamily="34" charset="0"/>
                <a:cs typeface="Times New Roman" panose="02020603050405020304" pitchFamily="18" charset="0"/>
              </a:rPr>
              <a:t>34</a:t>
            </a:r>
            <a:r>
              <a:rPr lang="it-IT" b="1"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it-IT" b="1" dirty="0">
                <a:latin typeface="Calibri" panose="020F0502020204030204" pitchFamily="34" charset="0"/>
                <a:cs typeface="Calibri" panose="020F0502020204030204" pitchFamily="34" charset="0"/>
              </a:rPr>
              <a:t>Solo la Sardegna ha una performance superiore alla media nazionale. </a:t>
            </a:r>
            <a:r>
              <a:rPr lang="it-IT" dirty="0">
                <a:latin typeface="Calibri" panose="020F0502020204030204" pitchFamily="34" charset="0"/>
                <a:cs typeface="Calibri" panose="020F0502020204030204" pitchFamily="34" charset="0"/>
              </a:rPr>
              <a:t>Rispetto ai valori del 2016 in tutte le Regioni del Sud si registra un discreto incremento, con il Molise e la Calabria che arrivano a +13 kg/ab*anno in cinque anni</a:t>
            </a:r>
          </a:p>
        </p:txBody>
      </p:sp>
      <p:sp>
        <p:nvSpPr>
          <p:cNvPr id="18" name="Rettangolo 17">
            <a:extLst>
              <a:ext uri="{FF2B5EF4-FFF2-40B4-BE49-F238E27FC236}">
                <a16:creationId xmlns:a16="http://schemas.microsoft.com/office/drawing/2014/main" xmlns="" id="{06CD7EC4-C4E9-2149-A2DF-07EAB41CE843}"/>
              </a:ext>
            </a:extLst>
          </p:cNvPr>
          <p:cNvSpPr/>
          <p:nvPr/>
        </p:nvSpPr>
        <p:spPr>
          <a:xfrm>
            <a:off x="745733" y="2939205"/>
            <a:ext cx="6446934" cy="307777"/>
          </a:xfrm>
          <a:prstGeom prst="rect">
            <a:avLst/>
          </a:prstGeom>
        </p:spPr>
        <p:txBody>
          <a:bodyPr wrap="square">
            <a:spAutoFit/>
          </a:bodyPr>
          <a:lstStyle/>
          <a:p>
            <a:r>
              <a:rPr lang="it-IT" sz="1400" b="1" dirty="0"/>
              <a:t>Raccolta differenziata pro capite del vetro nelle Province del Sud, 2020 (kg/ab*anno) </a:t>
            </a:r>
          </a:p>
        </p:txBody>
      </p:sp>
      <p:sp>
        <p:nvSpPr>
          <p:cNvPr id="19" name="Rettangolo 18">
            <a:extLst>
              <a:ext uri="{FF2B5EF4-FFF2-40B4-BE49-F238E27FC236}">
                <a16:creationId xmlns:a16="http://schemas.microsoft.com/office/drawing/2014/main" xmlns="" id="{F9071291-1E1C-4846-8F1E-0B674F73B751}"/>
              </a:ext>
            </a:extLst>
          </p:cNvPr>
          <p:cNvSpPr/>
          <p:nvPr/>
        </p:nvSpPr>
        <p:spPr>
          <a:xfrm>
            <a:off x="475480" y="6413755"/>
            <a:ext cx="840295" cy="249684"/>
          </a:xfrm>
          <a:prstGeom prst="rect">
            <a:avLst/>
          </a:prstGeom>
        </p:spPr>
        <p:txBody>
          <a:bodyPr wrap="none">
            <a:spAutoFit/>
          </a:bodyPr>
          <a:lstStyle/>
          <a:p>
            <a:pPr algn="just">
              <a:lnSpc>
                <a:spcPct val="107000"/>
              </a:lnSpc>
              <a:spcAft>
                <a:spcPts val="0"/>
              </a:spcAft>
            </a:pPr>
            <a:r>
              <a:rPr lang="it-IT" sz="1000" i="1" dirty="0">
                <a:latin typeface="Calibri" panose="020F0502020204030204" pitchFamily="34" charset="0"/>
                <a:ea typeface="Calibri" panose="020F0502020204030204" pitchFamily="34" charset="0"/>
                <a:cs typeface="Times New Roman" panose="02020603050405020304" pitchFamily="18" charset="0"/>
              </a:rPr>
              <a:t>Fonte: ISPRA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ttangolo 19">
            <a:extLst>
              <a:ext uri="{FF2B5EF4-FFF2-40B4-BE49-F238E27FC236}">
                <a16:creationId xmlns:a16="http://schemas.microsoft.com/office/drawing/2014/main" xmlns="" id="{9A94CBE0-CBC1-E845-99B2-39C884C965D5}"/>
              </a:ext>
            </a:extLst>
          </p:cNvPr>
          <p:cNvSpPr/>
          <p:nvPr/>
        </p:nvSpPr>
        <p:spPr>
          <a:xfrm>
            <a:off x="8029901" y="3171016"/>
            <a:ext cx="3686619" cy="3416320"/>
          </a:xfrm>
          <a:prstGeom prst="rect">
            <a:avLst/>
          </a:prstGeom>
        </p:spPr>
        <p:txBody>
          <a:bodyPr wrap="square">
            <a:spAutoFit/>
          </a:bodyPr>
          <a:lstStyle/>
          <a:p>
            <a:pPr marL="285750" indent="-285750">
              <a:buFont typeface="Wingdings" pitchFamily="2" charset="2"/>
              <a:buChar char="ü"/>
            </a:pPr>
            <a:r>
              <a:rPr lang="it-IT" dirty="0"/>
              <a:t>5 Province (su 28) hanno una performance superiore o uguale alla media nazionale</a:t>
            </a:r>
          </a:p>
          <a:p>
            <a:pPr marL="285750" indent="-285750">
              <a:buFont typeface="Wingdings" pitchFamily="2" charset="2"/>
              <a:buChar char="ü"/>
            </a:pPr>
            <a:r>
              <a:rPr lang="it-IT" dirty="0"/>
              <a:t>Rispetto alla RD pro capite del 2016 l’incremento maggiore si registra nella Provincia di Reggio di Calabria che passa da 11 a 24 kg/ab*anno</a:t>
            </a:r>
          </a:p>
          <a:p>
            <a:pPr marL="285750" indent="-285750">
              <a:buFont typeface="Wingdings" pitchFamily="2" charset="2"/>
              <a:buChar char="ü"/>
            </a:pPr>
            <a:r>
              <a:rPr lang="it-IT" dirty="0"/>
              <a:t>Nessuna delle Province del Sud durante il periodo 2016-2020 ha ridotto i propri livelli di RD pro capite</a:t>
            </a:r>
          </a:p>
        </p:txBody>
      </p:sp>
      <p:sp>
        <p:nvSpPr>
          <p:cNvPr id="9" name="Rettangolo 8">
            <a:extLst>
              <a:ext uri="{FF2B5EF4-FFF2-40B4-BE49-F238E27FC236}">
                <a16:creationId xmlns:a16="http://schemas.microsoft.com/office/drawing/2014/main" xmlns="" id="{5AFD83E9-8059-E040-B4DB-5F40BF0301E0}"/>
              </a:ext>
            </a:extLst>
          </p:cNvPr>
          <p:cNvSpPr/>
          <p:nvPr/>
        </p:nvSpPr>
        <p:spPr>
          <a:xfrm>
            <a:off x="329144" y="235606"/>
            <a:ext cx="3889071" cy="61100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xmlns="" id="{4381D421-41DD-A447-AEBB-F3E20814B058}"/>
              </a:ext>
            </a:extLst>
          </p:cNvPr>
          <p:cNvSpPr/>
          <p:nvPr/>
        </p:nvSpPr>
        <p:spPr>
          <a:xfrm>
            <a:off x="1336774" y="274659"/>
            <a:ext cx="2024400" cy="532903"/>
          </a:xfrm>
          <a:prstGeom prst="rect">
            <a:avLst/>
          </a:prstGeom>
        </p:spPr>
        <p:txBody>
          <a:bodyPr wrap="none">
            <a:spAutoFit/>
          </a:bodyPr>
          <a:lstStyle/>
          <a:p>
            <a:pPr algn="just">
              <a:lnSpc>
                <a:spcPct val="107000"/>
              </a:lnSpc>
              <a:spcAft>
                <a:spcPts val="800"/>
              </a:spcAft>
            </a:pPr>
            <a:r>
              <a:rPr lang="it-IT"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RD del vetro</a:t>
            </a:r>
            <a:endParaRPr lang="it-I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2" name="Immagine 11">
            <a:extLst>
              <a:ext uri="{FF2B5EF4-FFF2-40B4-BE49-F238E27FC236}">
                <a16:creationId xmlns:a16="http://schemas.microsoft.com/office/drawing/2014/main" xmlns="" id="{4B7BAF69-03AE-A842-8995-0DABCD8C7A1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259" y="3305926"/>
            <a:ext cx="6871882" cy="2989941"/>
          </a:xfrm>
          <a:prstGeom prst="rect">
            <a:avLst/>
          </a:prstGeom>
          <a:noFill/>
        </p:spPr>
      </p:pic>
      <p:pic>
        <p:nvPicPr>
          <p:cNvPr id="13" name="Immagine 12">
            <a:extLst>
              <a:ext uri="{FF2B5EF4-FFF2-40B4-BE49-F238E27FC236}">
                <a16:creationId xmlns:a16="http://schemas.microsoft.com/office/drawing/2014/main" xmlns="" id="{EA6F826D-5A4D-2B46-8C93-F28B533A036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53635" y="6297867"/>
            <a:ext cx="5231130" cy="231775"/>
          </a:xfrm>
          <a:prstGeom prst="rect">
            <a:avLst/>
          </a:prstGeom>
          <a:noFill/>
        </p:spPr>
      </p:pic>
    </p:spTree>
    <p:extLst>
      <p:ext uri="{BB962C8B-B14F-4D97-AF65-F5344CB8AC3E}">
        <p14:creationId xmlns:p14="http://schemas.microsoft.com/office/powerpoint/2010/main" val="630391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xmlns="" id="{AB826C29-7DF4-474E-91E6-85D0C9705DD5}"/>
              </a:ext>
            </a:extLst>
          </p:cNvPr>
          <p:cNvSpPr/>
          <p:nvPr/>
        </p:nvSpPr>
        <p:spPr>
          <a:xfrm>
            <a:off x="7276703" y="2767471"/>
            <a:ext cx="4375652" cy="3745925"/>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xmlns="" id="{D9DED89C-8C1D-EB4F-BE4B-A5BA396D57C8}"/>
              </a:ext>
            </a:extLst>
          </p:cNvPr>
          <p:cNvSpPr/>
          <p:nvPr/>
        </p:nvSpPr>
        <p:spPr>
          <a:xfrm>
            <a:off x="300804" y="981533"/>
            <a:ext cx="11608429" cy="1754326"/>
          </a:xfrm>
          <a:prstGeom prst="rect">
            <a:avLst/>
          </a:prstGeom>
        </p:spPr>
        <p:txBody>
          <a:bodyPr wrap="square">
            <a:spAutoFit/>
          </a:bodyPr>
          <a:lstStyle/>
          <a:p>
            <a:pPr marL="285750" indent="-285750">
              <a:buFont typeface="Arial" panose="020B0604020202020204" pitchFamily="34" charset="0"/>
              <a:buChar char="•"/>
            </a:pPr>
            <a:r>
              <a:rPr lang="it-IT" b="1" dirty="0">
                <a:latin typeface="Calibri" panose="020F0502020204030204" pitchFamily="34" charset="0"/>
                <a:ea typeface="Calibri" panose="020F0502020204030204" pitchFamily="34" charset="0"/>
                <a:cs typeface="Calibri" panose="020F0502020204030204" pitchFamily="34" charset="0"/>
              </a:rPr>
              <a:t>Raccolto in Italia nel 2020</a:t>
            </a:r>
            <a:r>
              <a:rPr lang="it-IT" dirty="0">
                <a:latin typeface="Calibri" panose="020F0502020204030204" pitchFamily="34" charset="0"/>
                <a:ea typeface="Calibri" panose="020F0502020204030204" pitchFamily="34" charset="0"/>
                <a:cs typeface="Calibri" panose="020F0502020204030204" pitchFamily="34" charset="0"/>
              </a:rPr>
              <a:t>: 368 </a:t>
            </a:r>
            <a:r>
              <a:rPr lang="it-IT" dirty="0" err="1">
                <a:latin typeface="Calibri" panose="020F0502020204030204" pitchFamily="34" charset="0"/>
                <a:ea typeface="Calibri" panose="020F0502020204030204" pitchFamily="34" charset="0"/>
                <a:cs typeface="Calibri" panose="020F0502020204030204" pitchFamily="34" charset="0"/>
              </a:rPr>
              <a:t>kt</a:t>
            </a:r>
            <a:r>
              <a:rPr lang="it-IT" dirty="0">
                <a:latin typeface="Calibri" panose="020F0502020204030204" pitchFamily="34" charset="0"/>
                <a:ea typeface="Calibri" panose="020F0502020204030204" pitchFamily="34" charset="0"/>
                <a:cs typeface="Calibri" panose="020F0502020204030204" pitchFamily="34" charset="0"/>
              </a:rPr>
              <a:t>, di queste 64 </a:t>
            </a:r>
            <a:r>
              <a:rPr lang="it-IT" dirty="0" err="1">
                <a:latin typeface="Calibri" panose="020F0502020204030204" pitchFamily="34" charset="0"/>
                <a:ea typeface="Calibri" panose="020F0502020204030204" pitchFamily="34" charset="0"/>
                <a:cs typeface="Calibri" panose="020F0502020204030204" pitchFamily="34" charset="0"/>
              </a:rPr>
              <a:t>kt</a:t>
            </a:r>
            <a:r>
              <a:rPr lang="it-IT" dirty="0">
                <a:latin typeface="Calibri" panose="020F0502020204030204" pitchFamily="34" charset="0"/>
                <a:ea typeface="Calibri" panose="020F0502020204030204" pitchFamily="34" charset="0"/>
                <a:cs typeface="Calibri" panose="020F0502020204030204" pitchFamily="34" charset="0"/>
              </a:rPr>
              <a:t> al Sud (</a:t>
            </a:r>
            <a:r>
              <a:rPr lang="it-IT" b="1" dirty="0">
                <a:latin typeface="Calibri" panose="020F0502020204030204" pitchFamily="34" charset="0"/>
                <a:ea typeface="Calibri" panose="020F0502020204030204" pitchFamily="34" charset="0"/>
                <a:cs typeface="Calibri" panose="020F0502020204030204" pitchFamily="34" charset="0"/>
              </a:rPr>
              <a:t>Rispetto al 2016: +26% a livello nazionale e +32% al Sud</a:t>
            </a:r>
            <a:r>
              <a:rPr lang="it-IT"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b="1" dirty="0">
                <a:effectLst/>
                <a:latin typeface="Calibri" panose="020F0502020204030204" pitchFamily="34" charset="0"/>
                <a:ea typeface="Calibri" panose="020F0502020204030204" pitchFamily="34" charset="0"/>
                <a:cs typeface="Times New Roman" panose="02020603050405020304" pitchFamily="18" charset="0"/>
              </a:rPr>
              <a:t>RD pro capite 2016-2020</a:t>
            </a:r>
            <a:r>
              <a:rPr lang="it-IT" dirty="0">
                <a:effectLst/>
                <a:latin typeface="Calibri" panose="020F0502020204030204" pitchFamily="34" charset="0"/>
                <a:ea typeface="Calibri" panose="020F0502020204030204" pitchFamily="34" charset="0"/>
                <a:cs typeface="Times New Roman" panose="02020603050405020304" pitchFamily="18" charset="0"/>
              </a:rPr>
              <a:t>: </a:t>
            </a:r>
            <a:r>
              <a:rPr lang="it-IT" b="1" dirty="0">
                <a:effectLst/>
                <a:latin typeface="Calibri" panose="020F0502020204030204" pitchFamily="34" charset="0"/>
                <a:ea typeface="Calibri" panose="020F0502020204030204" pitchFamily="34" charset="0"/>
                <a:cs typeface="Times New Roman" panose="02020603050405020304" pitchFamily="18" charset="0"/>
              </a:rPr>
              <a:t>a livello nazionale </a:t>
            </a:r>
            <a:r>
              <a:rPr lang="it-IT" dirty="0">
                <a:effectLst/>
                <a:latin typeface="Calibri" panose="020F0502020204030204" pitchFamily="34" charset="0"/>
                <a:ea typeface="Calibri" panose="020F0502020204030204" pitchFamily="34" charset="0"/>
                <a:cs typeface="Times New Roman" panose="02020603050405020304" pitchFamily="18" charset="0"/>
              </a:rPr>
              <a:t>si passa da 4,8 a 6,2 kg/ab*anno </a:t>
            </a:r>
            <a:r>
              <a:rPr lang="it-IT" b="1" dirty="0">
                <a:effectLst/>
                <a:latin typeface="Calibri" panose="020F0502020204030204" pitchFamily="34" charset="0"/>
                <a:ea typeface="Calibri" panose="020F0502020204030204" pitchFamily="34" charset="0"/>
                <a:cs typeface="Times New Roman" panose="02020603050405020304" pitchFamily="18" charset="0"/>
              </a:rPr>
              <a:t>(+28%) </a:t>
            </a:r>
            <a:r>
              <a:rPr lang="it-IT" dirty="0">
                <a:effectLst/>
                <a:latin typeface="Calibri" panose="020F0502020204030204" pitchFamily="34" charset="0"/>
                <a:ea typeface="Calibri" panose="020F0502020204030204" pitchFamily="34" charset="0"/>
                <a:cs typeface="Times New Roman" panose="02020603050405020304" pitchFamily="18" charset="0"/>
              </a:rPr>
              <a:t>mentre </a:t>
            </a:r>
            <a:r>
              <a:rPr lang="it-IT" b="1" dirty="0">
                <a:effectLst/>
                <a:latin typeface="Calibri" panose="020F0502020204030204" pitchFamily="34" charset="0"/>
                <a:ea typeface="Calibri" panose="020F0502020204030204" pitchFamily="34" charset="0"/>
                <a:cs typeface="Times New Roman" panose="02020603050405020304" pitchFamily="18" charset="0"/>
              </a:rPr>
              <a:t>al </a:t>
            </a:r>
            <a:r>
              <a:rPr lang="it-IT" b="1" dirty="0">
                <a:latin typeface="Calibri" panose="020F0502020204030204" pitchFamily="34" charset="0"/>
                <a:ea typeface="Calibri" panose="020F0502020204030204" pitchFamily="34" charset="0"/>
                <a:cs typeface="Times New Roman" panose="02020603050405020304" pitchFamily="18" charset="0"/>
              </a:rPr>
              <a:t>Sud</a:t>
            </a:r>
            <a:r>
              <a:rPr lang="it-IT" b="1" dirty="0">
                <a:effectLst/>
                <a:latin typeface="Calibri" panose="020F0502020204030204" pitchFamily="34" charset="0"/>
                <a:ea typeface="Calibri" panose="020F0502020204030204" pitchFamily="34" charset="0"/>
                <a:cs typeface="Times New Roman" panose="02020603050405020304" pitchFamily="18" charset="0"/>
              </a:rPr>
              <a:t> </a:t>
            </a:r>
            <a:r>
              <a:rPr lang="it-IT" dirty="0">
                <a:effectLst/>
                <a:latin typeface="Calibri" panose="020F0502020204030204" pitchFamily="34" charset="0"/>
                <a:ea typeface="Calibri" panose="020F0502020204030204" pitchFamily="34" charset="0"/>
                <a:cs typeface="Times New Roman" panose="02020603050405020304" pitchFamily="18" charset="0"/>
              </a:rPr>
              <a:t>sale da </a:t>
            </a:r>
            <a:r>
              <a:rPr lang="it-IT" dirty="0">
                <a:latin typeface="Calibri" panose="020F0502020204030204" pitchFamily="34" charset="0"/>
                <a:ea typeface="Calibri" panose="020F0502020204030204" pitchFamily="34" charset="0"/>
                <a:cs typeface="Times New Roman" panose="02020603050405020304" pitchFamily="18" charset="0"/>
              </a:rPr>
              <a:t>3,1</a:t>
            </a:r>
            <a:r>
              <a:rPr lang="it-IT" dirty="0">
                <a:effectLst/>
                <a:latin typeface="Calibri" panose="020F0502020204030204" pitchFamily="34" charset="0"/>
                <a:ea typeface="Calibri" panose="020F0502020204030204" pitchFamily="34" charset="0"/>
                <a:cs typeface="Times New Roman" panose="02020603050405020304" pitchFamily="18" charset="0"/>
              </a:rPr>
              <a:t> a </a:t>
            </a:r>
            <a:r>
              <a:rPr lang="it-IT" dirty="0">
                <a:latin typeface="Calibri" panose="020F0502020204030204" pitchFamily="34" charset="0"/>
                <a:ea typeface="Calibri" panose="020F0502020204030204" pitchFamily="34" charset="0"/>
                <a:cs typeface="Times New Roman" panose="02020603050405020304" pitchFamily="18" charset="0"/>
              </a:rPr>
              <a:t>4,2</a:t>
            </a:r>
            <a:r>
              <a:rPr lang="it-IT" dirty="0">
                <a:effectLst/>
                <a:latin typeface="Calibri" panose="020F0502020204030204" pitchFamily="34" charset="0"/>
                <a:ea typeface="Calibri" panose="020F0502020204030204" pitchFamily="34" charset="0"/>
                <a:cs typeface="Times New Roman" panose="02020603050405020304" pitchFamily="18" charset="0"/>
              </a:rPr>
              <a:t> kg/ab*anno, con un incremento del </a:t>
            </a:r>
            <a:r>
              <a:rPr lang="it-IT" b="1" dirty="0">
                <a:effectLst/>
                <a:latin typeface="Calibri" panose="020F0502020204030204" pitchFamily="34" charset="0"/>
                <a:ea typeface="Calibri" panose="020F0502020204030204" pitchFamily="34" charset="0"/>
                <a:cs typeface="Times New Roman" panose="02020603050405020304" pitchFamily="18" charset="0"/>
              </a:rPr>
              <a:t>+36%</a:t>
            </a:r>
          </a:p>
          <a:p>
            <a:pPr marL="285750" indent="-285750">
              <a:buFont typeface="Arial" panose="020B0604020202020204" pitchFamily="34" charset="0"/>
              <a:buChar char="•"/>
            </a:pPr>
            <a:r>
              <a:rPr lang="it-IT" b="1" dirty="0"/>
              <a:t>La Sardegna e il Molise hanno fatto registrare performance superiori alla media nazionale</a:t>
            </a:r>
            <a:r>
              <a:rPr lang="it-IT" dirty="0"/>
              <a:t>, mentre le restanti cinque Regioni hanno registrato performance al di sotto del valore medio. Rispetto ai valori del 2016 </a:t>
            </a:r>
            <a:r>
              <a:rPr lang="it-IT" b="1" dirty="0"/>
              <a:t>in tutte le Regioni del Sud si osserva un incremento della quantità di RD pro capite.</a:t>
            </a:r>
            <a:endParaRPr lang="it-IT" dirty="0"/>
          </a:p>
        </p:txBody>
      </p:sp>
      <p:sp>
        <p:nvSpPr>
          <p:cNvPr id="6" name="Rettangolo 5">
            <a:extLst>
              <a:ext uri="{FF2B5EF4-FFF2-40B4-BE49-F238E27FC236}">
                <a16:creationId xmlns:a16="http://schemas.microsoft.com/office/drawing/2014/main" xmlns="" id="{D4CFD064-8A0F-6A4A-BEBF-B2BB289B3073}"/>
              </a:ext>
            </a:extLst>
          </p:cNvPr>
          <p:cNvSpPr/>
          <p:nvPr/>
        </p:nvSpPr>
        <p:spPr>
          <a:xfrm>
            <a:off x="539645" y="2862547"/>
            <a:ext cx="6610188" cy="307777"/>
          </a:xfrm>
          <a:prstGeom prst="rect">
            <a:avLst/>
          </a:prstGeom>
        </p:spPr>
        <p:txBody>
          <a:bodyPr wrap="square">
            <a:spAutoFit/>
          </a:bodyPr>
          <a:lstStyle/>
          <a:p>
            <a:r>
              <a:rPr lang="it-IT" sz="1400" b="1" dirty="0"/>
              <a:t>Raccolta differenziata pro capite dei metalli nelle Province del Sud, 2020 (kg/ab*anno) </a:t>
            </a:r>
          </a:p>
        </p:txBody>
      </p:sp>
      <p:sp>
        <p:nvSpPr>
          <p:cNvPr id="9" name="Rettangolo 8">
            <a:extLst>
              <a:ext uri="{FF2B5EF4-FFF2-40B4-BE49-F238E27FC236}">
                <a16:creationId xmlns:a16="http://schemas.microsoft.com/office/drawing/2014/main" xmlns="" id="{2496158C-E8F3-444C-802B-FD9072352842}"/>
              </a:ext>
            </a:extLst>
          </p:cNvPr>
          <p:cNvSpPr/>
          <p:nvPr/>
        </p:nvSpPr>
        <p:spPr>
          <a:xfrm>
            <a:off x="341854" y="6412213"/>
            <a:ext cx="840295" cy="249684"/>
          </a:xfrm>
          <a:prstGeom prst="rect">
            <a:avLst/>
          </a:prstGeom>
        </p:spPr>
        <p:txBody>
          <a:bodyPr wrap="none">
            <a:spAutoFit/>
          </a:bodyPr>
          <a:lstStyle/>
          <a:p>
            <a:pPr algn="just">
              <a:lnSpc>
                <a:spcPct val="107000"/>
              </a:lnSpc>
              <a:spcAft>
                <a:spcPts val="0"/>
              </a:spcAft>
            </a:pPr>
            <a:r>
              <a:rPr lang="it-IT" sz="1000" i="1" dirty="0">
                <a:latin typeface="Calibri" panose="020F0502020204030204" pitchFamily="34" charset="0"/>
                <a:ea typeface="Calibri" panose="020F0502020204030204" pitchFamily="34" charset="0"/>
                <a:cs typeface="Times New Roman" panose="02020603050405020304" pitchFamily="18" charset="0"/>
              </a:rPr>
              <a:t>Fonte: ISPRA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xmlns="" id="{69D1F4C7-7EB2-114F-85D2-140A744B0714}"/>
              </a:ext>
            </a:extLst>
          </p:cNvPr>
          <p:cNvSpPr txBox="1"/>
          <p:nvPr/>
        </p:nvSpPr>
        <p:spPr>
          <a:xfrm>
            <a:off x="7412569" y="2983534"/>
            <a:ext cx="4239785" cy="3493264"/>
          </a:xfrm>
          <a:prstGeom prst="rect">
            <a:avLst/>
          </a:prstGeom>
          <a:noFill/>
        </p:spPr>
        <p:txBody>
          <a:bodyPr wrap="square" rtlCol="0">
            <a:spAutoFit/>
          </a:bodyPr>
          <a:lstStyle/>
          <a:p>
            <a:pPr marL="285750" indent="-285750">
              <a:buFont typeface="Wingdings" pitchFamily="2" charset="2"/>
              <a:buChar char="ü"/>
            </a:pPr>
            <a:r>
              <a:rPr lang="it-IT" sz="1700" dirty="0"/>
              <a:t>5 Province segnano una performance superiore o uguale al valore medio nazionale </a:t>
            </a:r>
          </a:p>
          <a:p>
            <a:pPr marL="285750" indent="-285750">
              <a:buFont typeface="Wingdings" pitchFamily="2" charset="2"/>
              <a:buChar char="ü"/>
            </a:pPr>
            <a:r>
              <a:rPr lang="it-IT" sz="1700" dirty="0"/>
              <a:t>Le Province di Sassari e Nuoro superano in misura consistente il dato medio nazionale</a:t>
            </a:r>
          </a:p>
          <a:p>
            <a:pPr marL="285750" indent="-285750">
              <a:buFont typeface="Wingdings" pitchFamily="2" charset="2"/>
              <a:buChar char="ü"/>
            </a:pPr>
            <a:r>
              <a:rPr lang="it-IT" sz="1700" dirty="0"/>
              <a:t>Rispetto alla RD pro capite del 2016 l’incremento maggiore si registra nella Provincia di Campobasso, che aumenta la sua raccolta passando da 1,1 a 6,7 kg/ab*anno</a:t>
            </a:r>
          </a:p>
          <a:p>
            <a:pPr marL="285750" indent="-285750">
              <a:buFont typeface="Wingdings" pitchFamily="2" charset="2"/>
              <a:buChar char="ü"/>
            </a:pPr>
            <a:r>
              <a:rPr lang="it-IT" sz="1700" dirty="0"/>
              <a:t>Le Province di Potenza e Benevento registrano un decremento rispettivamente del -11 e del -2%</a:t>
            </a:r>
          </a:p>
        </p:txBody>
      </p:sp>
      <p:sp>
        <p:nvSpPr>
          <p:cNvPr id="11" name="Rettangolo 10">
            <a:extLst>
              <a:ext uri="{FF2B5EF4-FFF2-40B4-BE49-F238E27FC236}">
                <a16:creationId xmlns:a16="http://schemas.microsoft.com/office/drawing/2014/main" xmlns="" id="{F2AB22F5-0E29-AF46-A912-191E70FB5CBF}"/>
              </a:ext>
            </a:extLst>
          </p:cNvPr>
          <p:cNvSpPr/>
          <p:nvPr/>
        </p:nvSpPr>
        <p:spPr>
          <a:xfrm>
            <a:off x="341854" y="243837"/>
            <a:ext cx="3889071" cy="61100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xmlns="" id="{E100E85D-80B7-C04A-90D9-8FF4F57BC438}"/>
              </a:ext>
            </a:extLst>
          </p:cNvPr>
          <p:cNvSpPr/>
          <p:nvPr/>
        </p:nvSpPr>
        <p:spPr>
          <a:xfrm>
            <a:off x="1212864" y="274659"/>
            <a:ext cx="2272225" cy="532903"/>
          </a:xfrm>
          <a:prstGeom prst="rect">
            <a:avLst/>
          </a:prstGeom>
        </p:spPr>
        <p:txBody>
          <a:bodyPr wrap="none">
            <a:spAutoFit/>
          </a:bodyPr>
          <a:lstStyle/>
          <a:p>
            <a:pPr algn="just">
              <a:lnSpc>
                <a:spcPct val="107000"/>
              </a:lnSpc>
              <a:spcAft>
                <a:spcPts val="800"/>
              </a:spcAft>
            </a:pPr>
            <a:r>
              <a:rPr lang="it-IT"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RD dei metalli</a:t>
            </a:r>
            <a:endParaRPr lang="it-I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magine 13">
            <a:extLst>
              <a:ext uri="{FF2B5EF4-FFF2-40B4-BE49-F238E27FC236}">
                <a16:creationId xmlns:a16="http://schemas.microsoft.com/office/drawing/2014/main" xmlns="" id="{19636F13-8EBD-4642-A4AC-24162A9F8E0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646" y="3206701"/>
            <a:ext cx="6503411" cy="2940099"/>
          </a:xfrm>
          <a:prstGeom prst="rect">
            <a:avLst/>
          </a:prstGeom>
          <a:noFill/>
        </p:spPr>
      </p:pic>
      <p:pic>
        <p:nvPicPr>
          <p:cNvPr id="15" name="Immagine 14">
            <a:extLst>
              <a:ext uri="{FF2B5EF4-FFF2-40B4-BE49-F238E27FC236}">
                <a16:creationId xmlns:a16="http://schemas.microsoft.com/office/drawing/2014/main" xmlns="" id="{28690300-FAEE-944B-9A03-C1688488224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811927" y="6351566"/>
            <a:ext cx="5231130" cy="231775"/>
          </a:xfrm>
          <a:prstGeom prst="rect">
            <a:avLst/>
          </a:prstGeom>
          <a:noFill/>
        </p:spPr>
      </p:pic>
    </p:spTree>
    <p:extLst>
      <p:ext uri="{BB962C8B-B14F-4D97-AF65-F5344CB8AC3E}">
        <p14:creationId xmlns:p14="http://schemas.microsoft.com/office/powerpoint/2010/main" val="2673118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xmlns="" id="{60DDAA2E-63DD-C84D-9B03-301CF6BB39C0}"/>
              </a:ext>
            </a:extLst>
          </p:cNvPr>
          <p:cNvSpPr/>
          <p:nvPr/>
        </p:nvSpPr>
        <p:spPr>
          <a:xfrm>
            <a:off x="7585023" y="3237215"/>
            <a:ext cx="3936584" cy="3086880"/>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xmlns="" id="{A7864F41-CEBE-344B-9885-1A3643E77AF1}"/>
              </a:ext>
            </a:extLst>
          </p:cNvPr>
          <p:cNvSpPr/>
          <p:nvPr/>
        </p:nvSpPr>
        <p:spPr>
          <a:xfrm>
            <a:off x="447675" y="907593"/>
            <a:ext cx="10930752" cy="2031325"/>
          </a:xfrm>
          <a:prstGeom prst="rect">
            <a:avLst/>
          </a:prstGeom>
        </p:spPr>
        <p:txBody>
          <a:bodyPr wrap="square">
            <a:spAutoFit/>
          </a:bodyPr>
          <a:lstStyle/>
          <a:p>
            <a:pPr marL="285750" indent="-285750">
              <a:buFont typeface="Arial" panose="020B0604020202020204" pitchFamily="34" charset="0"/>
              <a:buChar char="•"/>
            </a:pPr>
            <a:r>
              <a:rPr lang="it-IT" b="1" dirty="0">
                <a:latin typeface="Calibri" panose="020F0502020204030204" pitchFamily="34" charset="0"/>
                <a:ea typeface="Calibri" panose="020F0502020204030204" pitchFamily="34" charset="0"/>
                <a:cs typeface="Calibri" panose="020F0502020204030204" pitchFamily="34" charset="0"/>
              </a:rPr>
              <a:t>Raccolto in Italia nel 2020</a:t>
            </a:r>
            <a:r>
              <a:rPr lang="it-IT" dirty="0">
                <a:latin typeface="Calibri" panose="020F0502020204030204" pitchFamily="34" charset="0"/>
                <a:ea typeface="Calibri" panose="020F0502020204030204" pitchFamily="34" charset="0"/>
                <a:cs typeface="Calibri" panose="020F0502020204030204" pitchFamily="34" charset="0"/>
              </a:rPr>
              <a:t>: 881 </a:t>
            </a:r>
            <a:r>
              <a:rPr lang="it-IT" dirty="0" err="1">
                <a:latin typeface="Calibri" panose="020F0502020204030204" pitchFamily="34" charset="0"/>
                <a:ea typeface="Calibri" panose="020F0502020204030204" pitchFamily="34" charset="0"/>
                <a:cs typeface="Calibri" panose="020F0502020204030204" pitchFamily="34" charset="0"/>
              </a:rPr>
              <a:t>kt</a:t>
            </a:r>
            <a:r>
              <a:rPr lang="it-IT" dirty="0">
                <a:latin typeface="Calibri" panose="020F0502020204030204" pitchFamily="34" charset="0"/>
                <a:ea typeface="Calibri" panose="020F0502020204030204" pitchFamily="34" charset="0"/>
                <a:cs typeface="Calibri" panose="020F0502020204030204" pitchFamily="34" charset="0"/>
              </a:rPr>
              <a:t>, di queste 80 </a:t>
            </a:r>
            <a:r>
              <a:rPr lang="it-IT" dirty="0" err="1">
                <a:latin typeface="Calibri" panose="020F0502020204030204" pitchFamily="34" charset="0"/>
                <a:ea typeface="Calibri" panose="020F0502020204030204" pitchFamily="34" charset="0"/>
                <a:cs typeface="Calibri" panose="020F0502020204030204" pitchFamily="34" charset="0"/>
              </a:rPr>
              <a:t>kt</a:t>
            </a:r>
            <a:r>
              <a:rPr lang="it-IT" dirty="0">
                <a:latin typeface="Calibri" panose="020F0502020204030204" pitchFamily="34" charset="0"/>
                <a:ea typeface="Calibri" panose="020F0502020204030204" pitchFamily="34" charset="0"/>
                <a:cs typeface="Calibri" panose="020F0502020204030204" pitchFamily="34" charset="0"/>
              </a:rPr>
              <a:t> al Sud (</a:t>
            </a:r>
            <a:r>
              <a:rPr lang="it-IT" b="1" dirty="0">
                <a:latin typeface="Calibri" panose="020F0502020204030204" pitchFamily="34" charset="0"/>
                <a:ea typeface="Calibri" panose="020F0502020204030204" pitchFamily="34" charset="0"/>
                <a:cs typeface="Calibri" panose="020F0502020204030204" pitchFamily="34" charset="0"/>
              </a:rPr>
              <a:t>Rispetto al 2016: +19% a livello nazionale e +49% al Sud</a:t>
            </a:r>
            <a:r>
              <a:rPr lang="it-IT"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b="1" dirty="0">
                <a:effectLst/>
                <a:latin typeface="Calibri" panose="020F0502020204030204" pitchFamily="34" charset="0"/>
                <a:ea typeface="Calibri" panose="020F0502020204030204" pitchFamily="34" charset="0"/>
                <a:cs typeface="Times New Roman" panose="02020603050405020304" pitchFamily="18" charset="0"/>
              </a:rPr>
              <a:t>RD pro capite 2016-2020</a:t>
            </a:r>
            <a:r>
              <a:rPr lang="it-IT" dirty="0">
                <a:effectLst/>
                <a:latin typeface="Calibri" panose="020F0502020204030204" pitchFamily="34" charset="0"/>
                <a:ea typeface="Calibri" panose="020F0502020204030204" pitchFamily="34" charset="0"/>
                <a:cs typeface="Times New Roman" panose="02020603050405020304" pitchFamily="18" charset="0"/>
              </a:rPr>
              <a:t>: </a:t>
            </a:r>
            <a:r>
              <a:rPr lang="it-IT" b="1" dirty="0">
                <a:effectLst/>
                <a:latin typeface="Calibri" panose="020F0502020204030204" pitchFamily="34" charset="0"/>
                <a:ea typeface="Calibri" panose="020F0502020204030204" pitchFamily="34" charset="0"/>
                <a:cs typeface="Times New Roman" panose="02020603050405020304" pitchFamily="18" charset="0"/>
              </a:rPr>
              <a:t>a livello nazionale </a:t>
            </a:r>
            <a:r>
              <a:rPr lang="it-IT" dirty="0">
                <a:effectLst/>
                <a:latin typeface="Calibri" panose="020F0502020204030204" pitchFamily="34" charset="0"/>
                <a:ea typeface="Calibri" panose="020F0502020204030204" pitchFamily="34" charset="0"/>
                <a:cs typeface="Times New Roman" panose="02020603050405020304" pitchFamily="18" charset="0"/>
              </a:rPr>
              <a:t>si passa da 12 a 15 kg/ab*anno </a:t>
            </a:r>
            <a:r>
              <a:rPr lang="it-IT" b="1" dirty="0">
                <a:effectLst/>
                <a:latin typeface="Calibri" panose="020F0502020204030204" pitchFamily="34" charset="0"/>
                <a:ea typeface="Calibri" panose="020F0502020204030204" pitchFamily="34" charset="0"/>
                <a:cs typeface="Times New Roman" panose="02020603050405020304" pitchFamily="18" charset="0"/>
              </a:rPr>
              <a:t>(+22%) </a:t>
            </a:r>
            <a:r>
              <a:rPr lang="it-IT" dirty="0">
                <a:effectLst/>
                <a:latin typeface="Calibri" panose="020F0502020204030204" pitchFamily="34" charset="0"/>
                <a:ea typeface="Calibri" panose="020F0502020204030204" pitchFamily="34" charset="0"/>
                <a:cs typeface="Times New Roman" panose="02020603050405020304" pitchFamily="18" charset="0"/>
              </a:rPr>
              <a:t>mentre </a:t>
            </a:r>
            <a:r>
              <a:rPr lang="it-IT" b="1" dirty="0">
                <a:effectLst/>
                <a:latin typeface="Calibri" panose="020F0502020204030204" pitchFamily="34" charset="0"/>
                <a:ea typeface="Calibri" panose="020F0502020204030204" pitchFamily="34" charset="0"/>
                <a:cs typeface="Times New Roman" panose="02020603050405020304" pitchFamily="18" charset="0"/>
              </a:rPr>
              <a:t>al </a:t>
            </a:r>
            <a:r>
              <a:rPr lang="it-IT" b="1" dirty="0">
                <a:latin typeface="Calibri" panose="020F0502020204030204" pitchFamily="34" charset="0"/>
                <a:ea typeface="Calibri" panose="020F0502020204030204" pitchFamily="34" charset="0"/>
                <a:cs typeface="Times New Roman" panose="02020603050405020304" pitchFamily="18" charset="0"/>
              </a:rPr>
              <a:t>Sud</a:t>
            </a:r>
            <a:r>
              <a:rPr lang="it-IT" b="1" dirty="0">
                <a:effectLst/>
                <a:latin typeface="Calibri" panose="020F0502020204030204" pitchFamily="34" charset="0"/>
                <a:ea typeface="Calibri" panose="020F0502020204030204" pitchFamily="34" charset="0"/>
                <a:cs typeface="Times New Roman" panose="02020603050405020304" pitchFamily="18" charset="0"/>
              </a:rPr>
              <a:t> </a:t>
            </a:r>
            <a:r>
              <a:rPr lang="it-IT" dirty="0">
                <a:effectLst/>
                <a:latin typeface="Calibri" panose="020F0502020204030204" pitchFamily="34" charset="0"/>
                <a:ea typeface="Calibri" panose="020F0502020204030204" pitchFamily="34" charset="0"/>
                <a:cs typeface="Times New Roman" panose="02020603050405020304" pitchFamily="18" charset="0"/>
              </a:rPr>
              <a:t>sale da </a:t>
            </a:r>
            <a:r>
              <a:rPr lang="it-IT" dirty="0">
                <a:latin typeface="Calibri" panose="020F0502020204030204" pitchFamily="34" charset="0"/>
                <a:ea typeface="Calibri" panose="020F0502020204030204" pitchFamily="34" charset="0"/>
                <a:cs typeface="Times New Roman" panose="02020603050405020304" pitchFamily="18" charset="0"/>
              </a:rPr>
              <a:t>3</a:t>
            </a:r>
            <a:r>
              <a:rPr lang="it-IT" dirty="0">
                <a:effectLst/>
                <a:latin typeface="Calibri" panose="020F0502020204030204" pitchFamily="34" charset="0"/>
                <a:ea typeface="Calibri" panose="020F0502020204030204" pitchFamily="34" charset="0"/>
                <a:cs typeface="Times New Roman" panose="02020603050405020304" pitchFamily="18" charset="0"/>
              </a:rPr>
              <a:t> a 5 kg/ab*anno, raggiungendo un incremento del </a:t>
            </a:r>
            <a:r>
              <a:rPr lang="it-IT" b="1" dirty="0">
                <a:effectLst/>
                <a:latin typeface="Calibri" panose="020F0502020204030204" pitchFamily="34" charset="0"/>
                <a:ea typeface="Calibri" panose="020F0502020204030204" pitchFamily="34" charset="0"/>
                <a:cs typeface="Times New Roman" panose="02020603050405020304" pitchFamily="18" charset="0"/>
              </a:rPr>
              <a:t>54%</a:t>
            </a:r>
          </a:p>
          <a:p>
            <a:pPr marL="285750" indent="-285750">
              <a:buFont typeface="Arial" panose="020B0604020202020204" pitchFamily="34" charset="0"/>
              <a:buChar char="•"/>
            </a:pPr>
            <a:r>
              <a:rPr lang="it-IT" b="1" dirty="0"/>
              <a:t>Tutte le Regioni del Sud si trovano ben al di sotto del valore medio nazionale</a:t>
            </a:r>
            <a:r>
              <a:rPr lang="it-IT" dirty="0"/>
              <a:t>. Rispetto ai valori del 2016 in sei delle sette Regioni si registra un incremento, ad eccezione della Calabria dove la RD del legno si riduce di -0,4 kg/ab*anno. </a:t>
            </a:r>
          </a:p>
        </p:txBody>
      </p:sp>
      <p:sp>
        <p:nvSpPr>
          <p:cNvPr id="6" name="Rettangolo 5">
            <a:extLst>
              <a:ext uri="{FF2B5EF4-FFF2-40B4-BE49-F238E27FC236}">
                <a16:creationId xmlns:a16="http://schemas.microsoft.com/office/drawing/2014/main" xmlns="" id="{CF28A3C6-97A3-CD4F-8B6B-05BB2131B928}"/>
              </a:ext>
            </a:extLst>
          </p:cNvPr>
          <p:cNvSpPr/>
          <p:nvPr/>
        </p:nvSpPr>
        <p:spPr>
          <a:xfrm>
            <a:off x="659413" y="2939111"/>
            <a:ext cx="6890430" cy="307777"/>
          </a:xfrm>
          <a:prstGeom prst="rect">
            <a:avLst/>
          </a:prstGeom>
        </p:spPr>
        <p:txBody>
          <a:bodyPr wrap="square">
            <a:spAutoFit/>
          </a:bodyPr>
          <a:lstStyle/>
          <a:p>
            <a:r>
              <a:rPr lang="it-IT" sz="1400" b="1" dirty="0"/>
              <a:t>Raccolta differenziata pro capite del legno nelle Province del Sud, 2020 (kg/ab*anno) </a:t>
            </a:r>
          </a:p>
        </p:txBody>
      </p:sp>
      <p:sp>
        <p:nvSpPr>
          <p:cNvPr id="9" name="Rettangolo 8">
            <a:extLst>
              <a:ext uri="{FF2B5EF4-FFF2-40B4-BE49-F238E27FC236}">
                <a16:creationId xmlns:a16="http://schemas.microsoft.com/office/drawing/2014/main" xmlns="" id="{C9CB1EDE-5953-294D-9163-B19EDC91B608}"/>
              </a:ext>
            </a:extLst>
          </p:cNvPr>
          <p:cNvSpPr/>
          <p:nvPr/>
        </p:nvSpPr>
        <p:spPr>
          <a:xfrm>
            <a:off x="239266" y="6438661"/>
            <a:ext cx="840295" cy="249684"/>
          </a:xfrm>
          <a:prstGeom prst="rect">
            <a:avLst/>
          </a:prstGeom>
        </p:spPr>
        <p:txBody>
          <a:bodyPr wrap="none">
            <a:spAutoFit/>
          </a:bodyPr>
          <a:lstStyle/>
          <a:p>
            <a:pPr algn="just">
              <a:lnSpc>
                <a:spcPct val="107000"/>
              </a:lnSpc>
              <a:spcAft>
                <a:spcPts val="0"/>
              </a:spcAft>
            </a:pPr>
            <a:r>
              <a:rPr lang="it-IT" sz="1000" i="1" dirty="0">
                <a:latin typeface="Calibri" panose="020F0502020204030204" pitchFamily="34" charset="0"/>
                <a:ea typeface="Calibri" panose="020F0502020204030204" pitchFamily="34" charset="0"/>
                <a:cs typeface="Times New Roman" panose="02020603050405020304" pitchFamily="18" charset="0"/>
              </a:rPr>
              <a:t>Fonte: ISPRA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a:extLst>
              <a:ext uri="{FF2B5EF4-FFF2-40B4-BE49-F238E27FC236}">
                <a16:creationId xmlns:a16="http://schemas.microsoft.com/office/drawing/2014/main" xmlns="" id="{097D60C1-BF08-B946-AAB1-97FC546567B1}"/>
              </a:ext>
            </a:extLst>
          </p:cNvPr>
          <p:cNvSpPr/>
          <p:nvPr/>
        </p:nvSpPr>
        <p:spPr>
          <a:xfrm>
            <a:off x="7661015" y="3431793"/>
            <a:ext cx="3784600" cy="2862322"/>
          </a:xfrm>
          <a:prstGeom prst="rect">
            <a:avLst/>
          </a:prstGeom>
        </p:spPr>
        <p:txBody>
          <a:bodyPr wrap="square">
            <a:spAutoFit/>
          </a:bodyPr>
          <a:lstStyle/>
          <a:p>
            <a:pPr marL="285750" indent="-285750">
              <a:buFont typeface="Wingdings" pitchFamily="2" charset="2"/>
              <a:buChar char="ü"/>
            </a:pPr>
            <a:r>
              <a:rPr lang="it-IT" dirty="0"/>
              <a:t>solo la Provincia di Barletta-Andria-Trani segna una performance superiore alla media nazionale</a:t>
            </a:r>
          </a:p>
          <a:p>
            <a:pPr marL="285750" indent="-285750">
              <a:buFont typeface="Wingdings" pitchFamily="2" charset="2"/>
              <a:buChar char="ü"/>
            </a:pPr>
            <a:r>
              <a:rPr lang="it-IT" dirty="0"/>
              <a:t>Rispetto alla RD pro capite del 2016 l’incremento maggiore si registra nella Provincia di Oristano, che partendo da valori quasi nulli nel 2016 ha aumentato la quantità di rifiuti raccolti separatamente in maniera consistente</a:t>
            </a:r>
            <a:endParaRPr lang="it-IT" sz="1600" dirty="0"/>
          </a:p>
        </p:txBody>
      </p:sp>
      <p:sp>
        <p:nvSpPr>
          <p:cNvPr id="11" name="Rettangolo 10">
            <a:extLst>
              <a:ext uri="{FF2B5EF4-FFF2-40B4-BE49-F238E27FC236}">
                <a16:creationId xmlns:a16="http://schemas.microsoft.com/office/drawing/2014/main" xmlns="" id="{6372EBF3-F79E-FD46-B766-003148D9FF40}"/>
              </a:ext>
            </a:extLst>
          </p:cNvPr>
          <p:cNvSpPr/>
          <p:nvPr/>
        </p:nvSpPr>
        <p:spPr>
          <a:xfrm>
            <a:off x="341854" y="160929"/>
            <a:ext cx="3889071" cy="61100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xmlns="" id="{4A43137F-0A09-9148-9A1D-0D515716EC83}"/>
              </a:ext>
            </a:extLst>
          </p:cNvPr>
          <p:cNvSpPr/>
          <p:nvPr/>
        </p:nvSpPr>
        <p:spPr>
          <a:xfrm>
            <a:off x="1255497" y="202496"/>
            <a:ext cx="2061783" cy="532903"/>
          </a:xfrm>
          <a:prstGeom prst="rect">
            <a:avLst/>
          </a:prstGeom>
        </p:spPr>
        <p:txBody>
          <a:bodyPr wrap="none">
            <a:spAutoFit/>
          </a:bodyPr>
          <a:lstStyle/>
          <a:p>
            <a:pPr algn="just">
              <a:lnSpc>
                <a:spcPct val="107000"/>
              </a:lnSpc>
              <a:spcAft>
                <a:spcPts val="800"/>
              </a:spcAft>
            </a:pPr>
            <a:r>
              <a:rPr lang="it-IT"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RD del legno</a:t>
            </a:r>
            <a:endParaRPr lang="it-I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magine 13">
            <a:extLst>
              <a:ext uri="{FF2B5EF4-FFF2-40B4-BE49-F238E27FC236}">
                <a16:creationId xmlns:a16="http://schemas.microsoft.com/office/drawing/2014/main" xmlns="" id="{D627D50E-A356-5E4A-96E7-0F536031C11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7675" y="3198190"/>
            <a:ext cx="6494902" cy="2997237"/>
          </a:xfrm>
          <a:prstGeom prst="rect">
            <a:avLst/>
          </a:prstGeom>
          <a:noFill/>
        </p:spPr>
      </p:pic>
      <p:pic>
        <p:nvPicPr>
          <p:cNvPr id="15" name="Immagine 14">
            <a:extLst>
              <a:ext uri="{FF2B5EF4-FFF2-40B4-BE49-F238E27FC236}">
                <a16:creationId xmlns:a16="http://schemas.microsoft.com/office/drawing/2014/main" xmlns="" id="{0CB6E5FD-D2BF-954F-81BF-12989467CAB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54511" y="6231796"/>
            <a:ext cx="5231130" cy="231775"/>
          </a:xfrm>
          <a:prstGeom prst="rect">
            <a:avLst/>
          </a:prstGeom>
          <a:noFill/>
        </p:spPr>
      </p:pic>
    </p:spTree>
    <p:extLst>
      <p:ext uri="{BB962C8B-B14F-4D97-AF65-F5344CB8AC3E}">
        <p14:creationId xmlns:p14="http://schemas.microsoft.com/office/powerpoint/2010/main" val="1056328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ttangolo con angoli arrotondati 13">
            <a:extLst>
              <a:ext uri="{FF2B5EF4-FFF2-40B4-BE49-F238E27FC236}">
                <a16:creationId xmlns:a16="http://schemas.microsoft.com/office/drawing/2014/main" xmlns="" id="{BDB4D054-0D5C-8A49-AD62-A9B4DD85D779}"/>
              </a:ext>
            </a:extLst>
          </p:cNvPr>
          <p:cNvSpPr/>
          <p:nvPr/>
        </p:nvSpPr>
        <p:spPr>
          <a:xfrm>
            <a:off x="7373658" y="2731841"/>
            <a:ext cx="4431518" cy="3755322"/>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xmlns="" id="{18E8CBCF-BE67-F746-9F99-1B7A373FF6A0}"/>
              </a:ext>
            </a:extLst>
          </p:cNvPr>
          <p:cNvSpPr/>
          <p:nvPr/>
        </p:nvSpPr>
        <p:spPr>
          <a:xfrm>
            <a:off x="234450" y="902565"/>
            <a:ext cx="11467693" cy="1754326"/>
          </a:xfrm>
          <a:prstGeom prst="rect">
            <a:avLst/>
          </a:prstGeom>
        </p:spPr>
        <p:txBody>
          <a:bodyPr wrap="square">
            <a:spAutoFit/>
          </a:bodyPr>
          <a:lstStyle/>
          <a:p>
            <a:pPr marL="285750" indent="-285750">
              <a:buFont typeface="Arial" panose="020B0604020202020204" pitchFamily="34" charset="0"/>
              <a:buChar char="•"/>
            </a:pPr>
            <a:r>
              <a:rPr lang="it-IT" b="1" dirty="0">
                <a:latin typeface="Calibri" panose="020F0502020204030204" pitchFamily="34" charset="0"/>
                <a:ea typeface="Calibri" panose="020F0502020204030204" pitchFamily="34" charset="0"/>
                <a:cs typeface="Calibri" panose="020F0502020204030204" pitchFamily="34" charset="0"/>
              </a:rPr>
              <a:t>Raccolto in Italia nel 2020</a:t>
            </a:r>
            <a:r>
              <a:rPr lang="it-IT" dirty="0">
                <a:latin typeface="Calibri" panose="020F0502020204030204" pitchFamily="34" charset="0"/>
                <a:ea typeface="Calibri" panose="020F0502020204030204" pitchFamily="34" charset="0"/>
                <a:cs typeface="Calibri" panose="020F0502020204030204" pitchFamily="34" charset="0"/>
              </a:rPr>
              <a:t>: </a:t>
            </a:r>
            <a:r>
              <a:rPr lang="it-IT" dirty="0"/>
              <a:t>7,2 Mt, di queste 1,7 Mt al Sud (</a:t>
            </a:r>
            <a:r>
              <a:rPr lang="it-IT" b="1" dirty="0"/>
              <a:t>Rispetto al 2016: +10% a livello nazionale e +13% al Sud</a:t>
            </a:r>
            <a:r>
              <a:rPr lang="it-IT" dirty="0"/>
              <a:t>)</a:t>
            </a:r>
          </a:p>
          <a:p>
            <a:pPr marL="285750" indent="-285750">
              <a:buFont typeface="Arial" panose="020B0604020202020204" pitchFamily="34" charset="0"/>
              <a:buChar char="•"/>
            </a:pPr>
            <a:r>
              <a:rPr lang="it-IT" b="1" dirty="0">
                <a:effectLst/>
                <a:latin typeface="Calibri" panose="020F0502020204030204" pitchFamily="34" charset="0"/>
                <a:ea typeface="Calibri" panose="020F0502020204030204" pitchFamily="34" charset="0"/>
                <a:cs typeface="Times New Roman" panose="02020603050405020304" pitchFamily="18" charset="0"/>
              </a:rPr>
              <a:t>RD pro capite 2016-2020</a:t>
            </a:r>
            <a:r>
              <a:rPr lang="it-IT" dirty="0">
                <a:effectLst/>
                <a:latin typeface="Calibri" panose="020F0502020204030204" pitchFamily="34" charset="0"/>
                <a:ea typeface="Calibri" panose="020F0502020204030204" pitchFamily="34" charset="0"/>
                <a:cs typeface="Times New Roman" panose="02020603050405020304" pitchFamily="18" charset="0"/>
              </a:rPr>
              <a:t>: </a:t>
            </a:r>
            <a:r>
              <a:rPr lang="it-IT" b="1" dirty="0">
                <a:effectLst/>
                <a:latin typeface="Calibri" panose="020F0502020204030204" pitchFamily="34" charset="0"/>
                <a:ea typeface="Calibri" panose="020F0502020204030204" pitchFamily="34" charset="0"/>
                <a:cs typeface="Times New Roman" panose="02020603050405020304" pitchFamily="18" charset="0"/>
              </a:rPr>
              <a:t>a livello nazionale </a:t>
            </a:r>
            <a:r>
              <a:rPr lang="it-IT" dirty="0">
                <a:effectLst/>
                <a:latin typeface="Calibri" panose="020F0502020204030204" pitchFamily="34" charset="0"/>
                <a:ea typeface="Calibri" panose="020F0502020204030204" pitchFamily="34" charset="0"/>
                <a:cs typeface="Times New Roman" panose="02020603050405020304" pitchFamily="18" charset="0"/>
              </a:rPr>
              <a:t>si passa da 108 a 121 kg/ab*anno </a:t>
            </a:r>
            <a:r>
              <a:rPr lang="it-IT" b="1" dirty="0">
                <a:effectLst/>
                <a:latin typeface="Calibri" panose="020F0502020204030204" pitchFamily="34" charset="0"/>
                <a:ea typeface="Calibri" panose="020F0502020204030204" pitchFamily="34" charset="0"/>
                <a:cs typeface="Times New Roman" panose="02020603050405020304" pitchFamily="18" charset="0"/>
              </a:rPr>
              <a:t>(+13%) </a:t>
            </a:r>
            <a:r>
              <a:rPr lang="it-IT" dirty="0">
                <a:effectLst/>
                <a:latin typeface="Calibri" panose="020F0502020204030204" pitchFamily="34" charset="0"/>
                <a:ea typeface="Calibri" panose="020F0502020204030204" pitchFamily="34" charset="0"/>
                <a:cs typeface="Times New Roman" panose="02020603050405020304" pitchFamily="18" charset="0"/>
              </a:rPr>
              <a:t>mentre </a:t>
            </a:r>
            <a:r>
              <a:rPr lang="it-IT" b="1" dirty="0">
                <a:effectLst/>
                <a:latin typeface="Calibri" panose="020F0502020204030204" pitchFamily="34" charset="0"/>
                <a:ea typeface="Calibri" panose="020F0502020204030204" pitchFamily="34" charset="0"/>
                <a:cs typeface="Times New Roman" panose="02020603050405020304" pitchFamily="18" charset="0"/>
              </a:rPr>
              <a:t>al </a:t>
            </a:r>
            <a:r>
              <a:rPr lang="it-IT" b="1" dirty="0">
                <a:latin typeface="Calibri" panose="020F0502020204030204" pitchFamily="34" charset="0"/>
                <a:ea typeface="Calibri" panose="020F0502020204030204" pitchFamily="34" charset="0"/>
                <a:cs typeface="Times New Roman" panose="02020603050405020304" pitchFamily="18" charset="0"/>
              </a:rPr>
              <a:t>Sud</a:t>
            </a:r>
            <a:r>
              <a:rPr lang="it-IT" b="1" dirty="0">
                <a:effectLst/>
                <a:latin typeface="Calibri" panose="020F0502020204030204" pitchFamily="34" charset="0"/>
                <a:ea typeface="Calibri" panose="020F0502020204030204" pitchFamily="34" charset="0"/>
                <a:cs typeface="Times New Roman" panose="02020603050405020304" pitchFamily="18" charset="0"/>
              </a:rPr>
              <a:t> </a:t>
            </a:r>
            <a:r>
              <a:rPr lang="it-IT" dirty="0">
                <a:effectLst/>
                <a:latin typeface="Calibri" panose="020F0502020204030204" pitchFamily="34" charset="0"/>
                <a:ea typeface="Calibri" panose="020F0502020204030204" pitchFamily="34" charset="0"/>
                <a:cs typeface="Times New Roman" panose="02020603050405020304" pitchFamily="18" charset="0"/>
              </a:rPr>
              <a:t>sale da 93 a 109 kg/ab*anno, con un incremento del </a:t>
            </a:r>
            <a:r>
              <a:rPr lang="it-IT" b="1" dirty="0">
                <a:effectLst/>
                <a:latin typeface="Calibri" panose="020F0502020204030204" pitchFamily="34" charset="0"/>
                <a:ea typeface="Calibri" panose="020F0502020204030204" pitchFamily="34" charset="0"/>
                <a:cs typeface="Times New Roman" panose="02020603050405020304" pitchFamily="18" charset="0"/>
              </a:rPr>
              <a:t>+17%</a:t>
            </a:r>
          </a:p>
          <a:p>
            <a:pPr marL="285750" indent="-285750">
              <a:buFont typeface="Arial" panose="020B060402020202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2 Regioni segnano una raccolta differenziata sopra la media nazionale</a:t>
            </a:r>
            <a:r>
              <a:rPr lang="it-IT" dirty="0">
                <a:latin typeface="Calibri" panose="020F0502020204030204" pitchFamily="34" charset="0"/>
                <a:ea typeface="Calibri" panose="020F0502020204030204" pitchFamily="34" charset="0"/>
                <a:cs typeface="Times New Roman" panose="02020603050405020304" pitchFamily="18" charset="0"/>
              </a:rPr>
              <a:t>, mentre le altre 5 Regioni si trovano al di sotto della raccolta media. Rispetto ai valori del 2016, </a:t>
            </a:r>
            <a:r>
              <a:rPr lang="it-IT" b="1" dirty="0">
                <a:latin typeface="Calibri" panose="020F0502020204030204" pitchFamily="34" charset="0"/>
                <a:ea typeface="Calibri" panose="020F0502020204030204" pitchFamily="34" charset="0"/>
                <a:cs typeface="Times New Roman" panose="02020603050405020304" pitchFamily="18" charset="0"/>
              </a:rPr>
              <a:t>in tutte le Regioni si sono registrati incrementi, ad eccezione della Campania </a:t>
            </a:r>
            <a:r>
              <a:rPr lang="it-IT" dirty="0">
                <a:latin typeface="Calibri" panose="020F0502020204030204" pitchFamily="34" charset="0"/>
                <a:ea typeface="Calibri" panose="020F0502020204030204" pitchFamily="34" charset="0"/>
                <a:cs typeface="Times New Roman" panose="02020603050405020304" pitchFamily="18" charset="0"/>
              </a:rPr>
              <a:t>dove si riscontra una riduzione di -14 kg/ab*anno nel periodo compreso tra il 2016 e il 2020. </a:t>
            </a:r>
          </a:p>
        </p:txBody>
      </p:sp>
      <p:sp>
        <p:nvSpPr>
          <p:cNvPr id="7" name="Rettangolo 6">
            <a:extLst>
              <a:ext uri="{FF2B5EF4-FFF2-40B4-BE49-F238E27FC236}">
                <a16:creationId xmlns:a16="http://schemas.microsoft.com/office/drawing/2014/main" xmlns="" id="{6371F90B-EBBE-9B4A-BE6B-B39B15453BD0}"/>
              </a:ext>
            </a:extLst>
          </p:cNvPr>
          <p:cNvSpPr/>
          <p:nvPr/>
        </p:nvSpPr>
        <p:spPr>
          <a:xfrm>
            <a:off x="762001" y="2924809"/>
            <a:ext cx="6248857" cy="523220"/>
          </a:xfrm>
          <a:prstGeom prst="rect">
            <a:avLst/>
          </a:prstGeom>
        </p:spPr>
        <p:txBody>
          <a:bodyPr wrap="square">
            <a:spAutoFit/>
          </a:bodyPr>
          <a:lstStyle/>
          <a:p>
            <a:r>
              <a:rPr lang="it-IT" sz="1400" b="1" dirty="0"/>
              <a:t>Raccolta differenziata pro capite della frazione organica nelle Province del Sud, 2020 (kg/ab*anno) </a:t>
            </a:r>
          </a:p>
        </p:txBody>
      </p:sp>
      <p:sp>
        <p:nvSpPr>
          <p:cNvPr id="10" name="Rettangolo 9">
            <a:extLst>
              <a:ext uri="{FF2B5EF4-FFF2-40B4-BE49-F238E27FC236}">
                <a16:creationId xmlns:a16="http://schemas.microsoft.com/office/drawing/2014/main" xmlns="" id="{13CCA53B-5282-CF42-9482-0CD4F2550C9C}"/>
              </a:ext>
            </a:extLst>
          </p:cNvPr>
          <p:cNvSpPr/>
          <p:nvPr/>
        </p:nvSpPr>
        <p:spPr>
          <a:xfrm>
            <a:off x="341854" y="6202353"/>
            <a:ext cx="840295" cy="249684"/>
          </a:xfrm>
          <a:prstGeom prst="rect">
            <a:avLst/>
          </a:prstGeom>
        </p:spPr>
        <p:txBody>
          <a:bodyPr wrap="none">
            <a:spAutoFit/>
          </a:bodyPr>
          <a:lstStyle/>
          <a:p>
            <a:pPr algn="just">
              <a:lnSpc>
                <a:spcPct val="107000"/>
              </a:lnSpc>
              <a:spcAft>
                <a:spcPts val="0"/>
              </a:spcAft>
            </a:pPr>
            <a:r>
              <a:rPr lang="it-IT" sz="1000" i="1" dirty="0">
                <a:latin typeface="Calibri" panose="020F0502020204030204" pitchFamily="34" charset="0"/>
                <a:ea typeface="Calibri" panose="020F0502020204030204" pitchFamily="34" charset="0"/>
                <a:cs typeface="Times New Roman" panose="02020603050405020304" pitchFamily="18" charset="0"/>
              </a:rPr>
              <a:t>Fonte: ISPRA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Rettangolo 10">
            <a:extLst>
              <a:ext uri="{FF2B5EF4-FFF2-40B4-BE49-F238E27FC236}">
                <a16:creationId xmlns:a16="http://schemas.microsoft.com/office/drawing/2014/main" xmlns="" id="{A31D5234-4B03-BE45-A3CA-B998A3A0A1C8}"/>
              </a:ext>
            </a:extLst>
          </p:cNvPr>
          <p:cNvSpPr/>
          <p:nvPr/>
        </p:nvSpPr>
        <p:spPr>
          <a:xfrm>
            <a:off x="7418628" y="2955809"/>
            <a:ext cx="4431518" cy="3416320"/>
          </a:xfrm>
          <a:prstGeom prst="rect">
            <a:avLst/>
          </a:prstGeom>
        </p:spPr>
        <p:txBody>
          <a:bodyPr wrap="square">
            <a:spAutoFit/>
          </a:bodyPr>
          <a:lstStyle/>
          <a:p>
            <a:pPr marL="285750" indent="-285750">
              <a:buFont typeface="Wingdings" pitchFamily="2" charset="2"/>
              <a:buChar char="ü"/>
            </a:pPr>
            <a:r>
              <a:rPr lang="it-IT" dirty="0"/>
              <a:t>8 Province (su 28) registrano una performance superiore alla media nazionale</a:t>
            </a:r>
          </a:p>
          <a:p>
            <a:pPr marL="285750" indent="-285750">
              <a:buFont typeface="Wingdings" pitchFamily="2" charset="2"/>
              <a:buChar char="ü"/>
            </a:pPr>
            <a:r>
              <a:rPr lang="it-IT" dirty="0"/>
              <a:t>Rispetto alla RD pro capite del 2016 l’incremento maggiore si osserva nella Provincia di Lecce che accresce la raccolta della frazione organica dei rifiuti passando da 22 a 109 kg/ab*anno</a:t>
            </a:r>
          </a:p>
          <a:p>
            <a:pPr marL="285750" indent="-285750">
              <a:buFont typeface="Wingdings" pitchFamily="2" charset="2"/>
              <a:buChar char="ü"/>
            </a:pPr>
            <a:r>
              <a:rPr lang="it-IT" dirty="0"/>
              <a:t>Si registra, invece, una riduzione della RD pro capite dell’organico nelle Province di Napoli (-17%), Caserta (-11%), Benevento (-6%) e Teramo (-3%)</a:t>
            </a:r>
          </a:p>
        </p:txBody>
      </p:sp>
      <p:sp>
        <p:nvSpPr>
          <p:cNvPr id="12" name="Rettangolo 11">
            <a:extLst>
              <a:ext uri="{FF2B5EF4-FFF2-40B4-BE49-F238E27FC236}">
                <a16:creationId xmlns:a16="http://schemas.microsoft.com/office/drawing/2014/main" xmlns="" id="{0E9FDDC8-6975-524E-9195-68DA597DC93E}"/>
              </a:ext>
            </a:extLst>
          </p:cNvPr>
          <p:cNvSpPr/>
          <p:nvPr/>
        </p:nvSpPr>
        <p:spPr>
          <a:xfrm>
            <a:off x="329144" y="160752"/>
            <a:ext cx="4176755" cy="61100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Rettangolo 12">
            <a:extLst>
              <a:ext uri="{FF2B5EF4-FFF2-40B4-BE49-F238E27FC236}">
                <a16:creationId xmlns:a16="http://schemas.microsoft.com/office/drawing/2014/main" xmlns="" id="{D8351AE3-6771-9E4D-9582-771C2391681C}"/>
              </a:ext>
            </a:extLst>
          </p:cNvPr>
          <p:cNvSpPr/>
          <p:nvPr/>
        </p:nvSpPr>
        <p:spPr>
          <a:xfrm>
            <a:off x="446326" y="189338"/>
            <a:ext cx="4059573" cy="532903"/>
          </a:xfrm>
          <a:prstGeom prst="rect">
            <a:avLst/>
          </a:prstGeom>
        </p:spPr>
        <p:txBody>
          <a:bodyPr wrap="none">
            <a:spAutoFit/>
          </a:bodyPr>
          <a:lstStyle/>
          <a:p>
            <a:pPr algn="just">
              <a:lnSpc>
                <a:spcPct val="107000"/>
              </a:lnSpc>
              <a:spcAft>
                <a:spcPts val="800"/>
              </a:spcAft>
            </a:pPr>
            <a:r>
              <a:rPr lang="it-IT"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RD della frazione organica</a:t>
            </a:r>
            <a:endParaRPr lang="it-I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5" name="Immagine 14">
            <a:extLst>
              <a:ext uri="{FF2B5EF4-FFF2-40B4-BE49-F238E27FC236}">
                <a16:creationId xmlns:a16="http://schemas.microsoft.com/office/drawing/2014/main" xmlns="" id="{9F9AAEC2-2436-B24A-89F9-E59EA706A47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6350" y="3367499"/>
            <a:ext cx="6596188" cy="2530103"/>
          </a:xfrm>
          <a:prstGeom prst="rect">
            <a:avLst/>
          </a:prstGeom>
          <a:noFill/>
        </p:spPr>
      </p:pic>
      <p:pic>
        <p:nvPicPr>
          <p:cNvPr id="16" name="Immagine 15">
            <a:extLst>
              <a:ext uri="{FF2B5EF4-FFF2-40B4-BE49-F238E27FC236}">
                <a16:creationId xmlns:a16="http://schemas.microsoft.com/office/drawing/2014/main" xmlns="" id="{8F259433-9E57-EF4F-9AE5-545026D7DC7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466050" y="5955435"/>
            <a:ext cx="5231130" cy="249684"/>
          </a:xfrm>
          <a:prstGeom prst="rect">
            <a:avLst/>
          </a:prstGeom>
          <a:noFill/>
        </p:spPr>
      </p:pic>
    </p:spTree>
    <p:extLst>
      <p:ext uri="{BB962C8B-B14F-4D97-AF65-F5344CB8AC3E}">
        <p14:creationId xmlns:p14="http://schemas.microsoft.com/office/powerpoint/2010/main" val="4350261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xmlns="" id="{CCD89DE7-6D2B-E943-A347-64A47DFB3769}"/>
              </a:ext>
            </a:extLst>
          </p:cNvPr>
          <p:cNvSpPr/>
          <p:nvPr/>
        </p:nvSpPr>
        <p:spPr>
          <a:xfrm>
            <a:off x="7838658" y="2716345"/>
            <a:ext cx="3685319" cy="3723229"/>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xmlns="" id="{4E3871F8-AAD1-5141-A584-93011C87AA0A}"/>
              </a:ext>
            </a:extLst>
          </p:cNvPr>
          <p:cNvSpPr/>
          <p:nvPr/>
        </p:nvSpPr>
        <p:spPr>
          <a:xfrm>
            <a:off x="337456" y="903905"/>
            <a:ext cx="11691258" cy="2031325"/>
          </a:xfrm>
          <a:prstGeom prst="rect">
            <a:avLst/>
          </a:prstGeom>
        </p:spPr>
        <p:txBody>
          <a:bodyPr wrap="square">
            <a:spAutoFit/>
          </a:bodyPr>
          <a:lstStyle/>
          <a:p>
            <a:pPr marL="285750" indent="-285750">
              <a:buFont typeface="Arial" panose="020B0604020202020204" pitchFamily="34" charset="0"/>
              <a:buChar char="•"/>
            </a:pPr>
            <a:r>
              <a:rPr lang="it-IT" b="1" dirty="0">
                <a:latin typeface="Calibri" panose="020F0502020204030204" pitchFamily="34" charset="0"/>
                <a:ea typeface="Calibri" panose="020F0502020204030204" pitchFamily="34" charset="0"/>
                <a:cs typeface="Calibri" panose="020F0502020204030204" pitchFamily="34" charset="0"/>
              </a:rPr>
              <a:t>Raccolto in Italia nel 2020</a:t>
            </a:r>
            <a:r>
              <a:rPr lang="it-IT" dirty="0">
                <a:latin typeface="Calibri" panose="020F0502020204030204" pitchFamily="34" charset="0"/>
                <a:ea typeface="Calibri" panose="020F0502020204030204" pitchFamily="34" charset="0"/>
                <a:cs typeface="Calibri" panose="020F0502020204030204" pitchFamily="34" charset="0"/>
              </a:rPr>
              <a:t>: 366 </a:t>
            </a:r>
            <a:r>
              <a:rPr lang="it-IT" dirty="0" err="1">
                <a:latin typeface="Calibri" panose="020F0502020204030204" pitchFamily="34" charset="0"/>
                <a:ea typeface="Calibri" panose="020F0502020204030204" pitchFamily="34" charset="0"/>
                <a:cs typeface="Calibri" panose="020F0502020204030204" pitchFamily="34" charset="0"/>
              </a:rPr>
              <a:t>kt</a:t>
            </a:r>
            <a:r>
              <a:rPr lang="it-IT" dirty="0">
                <a:latin typeface="Calibri" panose="020F0502020204030204" pitchFamily="34" charset="0"/>
                <a:ea typeface="Calibri" panose="020F0502020204030204" pitchFamily="34" charset="0"/>
                <a:cs typeface="Calibri" panose="020F0502020204030204" pitchFamily="34" charset="0"/>
              </a:rPr>
              <a:t>, di queste 75 </a:t>
            </a:r>
            <a:r>
              <a:rPr lang="it-IT" dirty="0" err="1">
                <a:latin typeface="Calibri" panose="020F0502020204030204" pitchFamily="34" charset="0"/>
                <a:ea typeface="Calibri" panose="020F0502020204030204" pitchFamily="34" charset="0"/>
                <a:cs typeface="Calibri" panose="020F0502020204030204" pitchFamily="34" charset="0"/>
              </a:rPr>
              <a:t>kt</a:t>
            </a:r>
            <a:r>
              <a:rPr lang="it-IT" dirty="0">
                <a:latin typeface="Calibri" panose="020F0502020204030204" pitchFamily="34" charset="0"/>
                <a:ea typeface="Calibri" panose="020F0502020204030204" pitchFamily="34" charset="0"/>
                <a:cs typeface="Calibri" panose="020F0502020204030204" pitchFamily="34" charset="0"/>
              </a:rPr>
              <a:t> al Sud (</a:t>
            </a:r>
            <a:r>
              <a:rPr lang="it-IT" b="1" dirty="0">
                <a:latin typeface="Calibri" panose="020F0502020204030204" pitchFamily="34" charset="0"/>
                <a:ea typeface="Calibri" panose="020F0502020204030204" pitchFamily="34" charset="0"/>
                <a:cs typeface="Calibri" panose="020F0502020204030204" pitchFamily="34" charset="0"/>
              </a:rPr>
              <a:t>Rispetto al 2016: +29% a livello nazionale e +36% al Sud</a:t>
            </a:r>
            <a:r>
              <a:rPr lang="it-IT" dirty="0">
                <a:latin typeface="Calibri" panose="020F0502020204030204" pitchFamily="34" charset="0"/>
                <a:ea typeface="Calibri" panose="020F0502020204030204" pitchFamily="34" charset="0"/>
                <a:cs typeface="Calibri" panose="020F0502020204030204" pitchFamily="34" charset="0"/>
              </a:rPr>
              <a:t>)</a:t>
            </a:r>
          </a:p>
          <a:p>
            <a:pPr marL="285750" indent="-285750">
              <a:buFont typeface="Arial" panose="020B0604020202020204" pitchFamily="34" charset="0"/>
              <a:buChar char="•"/>
            </a:pPr>
            <a:r>
              <a:rPr lang="it-IT" b="1" dirty="0">
                <a:effectLst/>
                <a:latin typeface="Calibri" panose="020F0502020204030204" pitchFamily="34" charset="0"/>
                <a:ea typeface="Calibri" panose="020F0502020204030204" pitchFamily="34" charset="0"/>
                <a:cs typeface="Times New Roman" panose="02020603050405020304" pitchFamily="18" charset="0"/>
              </a:rPr>
              <a:t>RD pro capite 2016-2020</a:t>
            </a:r>
            <a:r>
              <a:rPr lang="it-IT" dirty="0">
                <a:effectLst/>
                <a:latin typeface="Calibri" panose="020F0502020204030204" pitchFamily="34" charset="0"/>
                <a:ea typeface="Calibri" panose="020F0502020204030204" pitchFamily="34" charset="0"/>
                <a:cs typeface="Times New Roman" panose="02020603050405020304" pitchFamily="18" charset="0"/>
              </a:rPr>
              <a:t>: </a:t>
            </a:r>
            <a:r>
              <a:rPr lang="it-IT" b="1" dirty="0">
                <a:effectLst/>
                <a:latin typeface="Calibri" panose="020F0502020204030204" pitchFamily="34" charset="0"/>
                <a:ea typeface="Calibri" panose="020F0502020204030204" pitchFamily="34" charset="0"/>
                <a:cs typeface="Times New Roman" panose="02020603050405020304" pitchFamily="18" charset="0"/>
              </a:rPr>
              <a:t>a livello nazionale </a:t>
            </a:r>
            <a:r>
              <a:rPr lang="it-IT" dirty="0">
                <a:effectLst/>
                <a:latin typeface="Calibri" panose="020F0502020204030204" pitchFamily="34" charset="0"/>
                <a:ea typeface="Calibri" panose="020F0502020204030204" pitchFamily="34" charset="0"/>
                <a:cs typeface="Times New Roman" panose="02020603050405020304" pitchFamily="18" charset="0"/>
              </a:rPr>
              <a:t>si passa da 4,7 a 6,1 kg/ab*anno </a:t>
            </a:r>
            <a:r>
              <a:rPr lang="it-IT" b="1" dirty="0">
                <a:effectLst/>
                <a:latin typeface="Calibri" panose="020F0502020204030204" pitchFamily="34" charset="0"/>
                <a:ea typeface="Calibri" panose="020F0502020204030204" pitchFamily="34" charset="0"/>
                <a:cs typeface="Times New Roman" panose="02020603050405020304" pitchFamily="18" charset="0"/>
              </a:rPr>
              <a:t>(+31%) </a:t>
            </a:r>
            <a:r>
              <a:rPr lang="it-IT" dirty="0">
                <a:effectLst/>
                <a:latin typeface="Calibri" panose="020F0502020204030204" pitchFamily="34" charset="0"/>
                <a:ea typeface="Calibri" panose="020F0502020204030204" pitchFamily="34" charset="0"/>
                <a:cs typeface="Times New Roman" panose="02020603050405020304" pitchFamily="18" charset="0"/>
              </a:rPr>
              <a:t>mentre </a:t>
            </a:r>
            <a:r>
              <a:rPr lang="it-IT" b="1" dirty="0">
                <a:effectLst/>
                <a:latin typeface="Calibri" panose="020F0502020204030204" pitchFamily="34" charset="0"/>
                <a:ea typeface="Calibri" panose="020F0502020204030204" pitchFamily="34" charset="0"/>
                <a:cs typeface="Times New Roman" panose="02020603050405020304" pitchFamily="18" charset="0"/>
              </a:rPr>
              <a:t>al </a:t>
            </a:r>
            <a:r>
              <a:rPr lang="it-IT" b="1" dirty="0">
                <a:latin typeface="Calibri" panose="020F0502020204030204" pitchFamily="34" charset="0"/>
                <a:ea typeface="Calibri" panose="020F0502020204030204" pitchFamily="34" charset="0"/>
                <a:cs typeface="Times New Roman" panose="02020603050405020304" pitchFamily="18" charset="0"/>
              </a:rPr>
              <a:t>Sud</a:t>
            </a:r>
            <a:r>
              <a:rPr lang="it-IT" b="1" dirty="0">
                <a:effectLst/>
                <a:latin typeface="Calibri" panose="020F0502020204030204" pitchFamily="34" charset="0"/>
                <a:ea typeface="Calibri" panose="020F0502020204030204" pitchFamily="34" charset="0"/>
                <a:cs typeface="Times New Roman" panose="02020603050405020304" pitchFamily="18" charset="0"/>
              </a:rPr>
              <a:t> </a:t>
            </a:r>
            <a:r>
              <a:rPr lang="it-IT" dirty="0">
                <a:effectLst/>
                <a:latin typeface="Calibri" panose="020F0502020204030204" pitchFamily="34" charset="0"/>
                <a:ea typeface="Calibri" panose="020F0502020204030204" pitchFamily="34" charset="0"/>
                <a:cs typeface="Times New Roman" panose="02020603050405020304" pitchFamily="18" charset="0"/>
              </a:rPr>
              <a:t>sale da </a:t>
            </a:r>
            <a:r>
              <a:rPr lang="it-IT" dirty="0"/>
              <a:t>3,5 a 4,9</a:t>
            </a:r>
            <a:r>
              <a:rPr lang="it-IT" dirty="0">
                <a:effectLst/>
                <a:latin typeface="Calibri" panose="020F0502020204030204" pitchFamily="34" charset="0"/>
                <a:ea typeface="Calibri" panose="020F0502020204030204" pitchFamily="34" charset="0"/>
                <a:cs typeface="Times New Roman" panose="02020603050405020304" pitchFamily="18" charset="0"/>
              </a:rPr>
              <a:t> kg/ab*anno, con un incremento del </a:t>
            </a:r>
            <a:r>
              <a:rPr lang="it-IT" b="1" dirty="0">
                <a:effectLst/>
                <a:latin typeface="Calibri" panose="020F0502020204030204" pitchFamily="34" charset="0"/>
                <a:ea typeface="Calibri" panose="020F0502020204030204" pitchFamily="34" charset="0"/>
                <a:cs typeface="Times New Roman" panose="02020603050405020304" pitchFamily="18" charset="0"/>
              </a:rPr>
              <a:t>+</a:t>
            </a:r>
            <a:r>
              <a:rPr lang="it-IT" b="1" dirty="0">
                <a:latin typeface="Calibri" panose="020F0502020204030204" pitchFamily="34" charset="0"/>
                <a:ea typeface="Calibri" panose="020F0502020204030204" pitchFamily="34" charset="0"/>
                <a:cs typeface="Times New Roman" panose="02020603050405020304" pitchFamily="18" charset="0"/>
              </a:rPr>
              <a:t>41</a:t>
            </a:r>
            <a:r>
              <a:rPr lang="it-IT" b="1" dirty="0">
                <a:effectLst/>
                <a:latin typeface="Calibri" panose="020F0502020204030204" pitchFamily="34" charset="0"/>
                <a:ea typeface="Calibri" panose="020F0502020204030204" pitchFamily="34" charset="0"/>
                <a:cs typeface="Times New Roman" panose="02020603050405020304" pitchFamily="18" charset="0"/>
              </a:rPr>
              <a:t>%</a:t>
            </a:r>
          </a:p>
          <a:p>
            <a:pPr marL="285750" indent="-285750">
              <a:buFont typeface="Arial" panose="020B0604020202020204" pitchFamily="34" charset="0"/>
              <a:buChar char="•"/>
            </a:pPr>
            <a:r>
              <a:rPr lang="it-IT" b="1" dirty="0"/>
              <a:t>2 Regioni si trovano al di sopra della media nazionale con la Sardegna che arriva 8,7 e la Basilicata a 8,6 kg/ab*anno. </a:t>
            </a:r>
            <a:r>
              <a:rPr lang="it-IT" dirty="0"/>
              <a:t>Rispetto ai valori del 2016 si segnala un </a:t>
            </a:r>
            <a:r>
              <a:rPr lang="it-IT" b="1" dirty="0"/>
              <a:t>elevato incremento di +5,1 kg/ab*anno in Basilicata</a:t>
            </a:r>
            <a:r>
              <a:rPr lang="it-IT" dirty="0"/>
              <a:t>. </a:t>
            </a:r>
            <a:r>
              <a:rPr lang="it-IT" b="1" dirty="0"/>
              <a:t>Riduce la propria quota di RD pro capite il Molise </a:t>
            </a:r>
            <a:r>
              <a:rPr lang="it-IT" dirty="0"/>
              <a:t>tra il 2016 e il 2020 (-2 kg/ab*anno).  </a:t>
            </a:r>
          </a:p>
          <a:p>
            <a:pPr marL="285750" indent="-285750">
              <a:buFont typeface="Arial" panose="020B0604020202020204" pitchFamily="34" charset="0"/>
              <a:buChar char="•"/>
            </a:pPr>
            <a:endParaRPr lang="it-IT" dirty="0"/>
          </a:p>
        </p:txBody>
      </p:sp>
      <p:sp>
        <p:nvSpPr>
          <p:cNvPr id="6" name="Rettangolo 5">
            <a:extLst>
              <a:ext uri="{FF2B5EF4-FFF2-40B4-BE49-F238E27FC236}">
                <a16:creationId xmlns:a16="http://schemas.microsoft.com/office/drawing/2014/main" xmlns="" id="{879B2A08-4AF1-CC49-8B37-2D72E50288EE}"/>
              </a:ext>
            </a:extLst>
          </p:cNvPr>
          <p:cNvSpPr/>
          <p:nvPr/>
        </p:nvSpPr>
        <p:spPr>
          <a:xfrm>
            <a:off x="1100996" y="2947676"/>
            <a:ext cx="6096000" cy="307777"/>
          </a:xfrm>
          <a:prstGeom prst="rect">
            <a:avLst/>
          </a:prstGeom>
        </p:spPr>
        <p:txBody>
          <a:bodyPr>
            <a:spAutoFit/>
          </a:bodyPr>
          <a:lstStyle/>
          <a:p>
            <a:r>
              <a:rPr lang="it-IT" sz="1400" b="1" dirty="0"/>
              <a:t>Raccolta differenziata pro capite dei RAEE nelle Province del Sud (kg/ab*anno) </a:t>
            </a:r>
          </a:p>
        </p:txBody>
      </p:sp>
      <p:sp>
        <p:nvSpPr>
          <p:cNvPr id="9" name="Rettangolo 8">
            <a:extLst>
              <a:ext uri="{FF2B5EF4-FFF2-40B4-BE49-F238E27FC236}">
                <a16:creationId xmlns:a16="http://schemas.microsoft.com/office/drawing/2014/main" xmlns="" id="{5EBDA1FA-92EB-F04C-A7F2-CDA54602A729}"/>
              </a:ext>
            </a:extLst>
          </p:cNvPr>
          <p:cNvSpPr/>
          <p:nvPr/>
        </p:nvSpPr>
        <p:spPr>
          <a:xfrm>
            <a:off x="518123" y="6401210"/>
            <a:ext cx="1140056" cy="265457"/>
          </a:xfrm>
          <a:prstGeom prst="rect">
            <a:avLst/>
          </a:prstGeom>
        </p:spPr>
        <p:txBody>
          <a:bodyPr wrap="none">
            <a:spAutoFit/>
          </a:bodyPr>
          <a:lstStyle/>
          <a:p>
            <a:pPr algn="just">
              <a:lnSpc>
                <a:spcPct val="107000"/>
              </a:lnSpc>
              <a:spcAft>
                <a:spcPts val="0"/>
              </a:spcAft>
            </a:pPr>
            <a:r>
              <a:rPr lang="it-IT" sz="1100" i="1" dirty="0">
                <a:latin typeface="Calibri" panose="020F0502020204030204" pitchFamily="34" charset="0"/>
                <a:ea typeface="Calibri" panose="020F0502020204030204" pitchFamily="34" charset="0"/>
                <a:cs typeface="Times New Roman" panose="02020603050405020304" pitchFamily="18" charset="0"/>
              </a:rPr>
              <a:t>Fonte: CDCRAEE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CasellaDiTesto 9">
            <a:extLst>
              <a:ext uri="{FF2B5EF4-FFF2-40B4-BE49-F238E27FC236}">
                <a16:creationId xmlns:a16="http://schemas.microsoft.com/office/drawing/2014/main" xmlns="" id="{D7092899-48C5-B444-BF31-B1CB6A85D8F5}"/>
              </a:ext>
            </a:extLst>
          </p:cNvPr>
          <p:cNvSpPr txBox="1"/>
          <p:nvPr/>
        </p:nvSpPr>
        <p:spPr>
          <a:xfrm>
            <a:off x="7925754" y="2947405"/>
            <a:ext cx="3579360" cy="3416320"/>
          </a:xfrm>
          <a:prstGeom prst="rect">
            <a:avLst/>
          </a:prstGeom>
          <a:noFill/>
        </p:spPr>
        <p:txBody>
          <a:bodyPr wrap="square" rtlCol="0">
            <a:spAutoFit/>
          </a:bodyPr>
          <a:lstStyle/>
          <a:p>
            <a:pPr marL="285750" indent="-285750">
              <a:buFont typeface="Wingdings" pitchFamily="2" charset="2"/>
              <a:buChar char="ü"/>
            </a:pPr>
            <a:r>
              <a:rPr lang="it-IT" dirty="0"/>
              <a:t>9 Province (su 28) hanno segnato performance superiori alla media nazionale </a:t>
            </a:r>
          </a:p>
          <a:p>
            <a:pPr marL="285750" indent="-285750">
              <a:buFont typeface="Wingdings" pitchFamily="2" charset="2"/>
              <a:buChar char="ü"/>
            </a:pPr>
            <a:r>
              <a:rPr lang="it-IT" dirty="0"/>
              <a:t>Rispetto alla RD pro capite del 2016 l’incremento maggiore si registra nella Provincia di Matera, dove la raccolta è passata da 2,4 a 14 kg/ab*anno</a:t>
            </a:r>
          </a:p>
          <a:p>
            <a:pPr marL="285750" indent="-285750">
              <a:buFont typeface="Wingdings" pitchFamily="2" charset="2"/>
              <a:buChar char="ü"/>
            </a:pPr>
            <a:r>
              <a:rPr lang="it-IT" dirty="0"/>
              <a:t>Si riduce invece la quota di RD pro capite nelle Province di Isernia (-59%) e Reggio di Calabria (-23%).</a:t>
            </a:r>
          </a:p>
        </p:txBody>
      </p:sp>
      <p:sp>
        <p:nvSpPr>
          <p:cNvPr id="11" name="Rettangolo 10">
            <a:extLst>
              <a:ext uri="{FF2B5EF4-FFF2-40B4-BE49-F238E27FC236}">
                <a16:creationId xmlns:a16="http://schemas.microsoft.com/office/drawing/2014/main" xmlns="" id="{C64C3ABF-CCB8-4947-AE47-FD02CA941EFB}"/>
              </a:ext>
            </a:extLst>
          </p:cNvPr>
          <p:cNvSpPr/>
          <p:nvPr/>
        </p:nvSpPr>
        <p:spPr>
          <a:xfrm>
            <a:off x="337456" y="161257"/>
            <a:ext cx="10588572" cy="61100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Rettangolo 11">
            <a:extLst>
              <a:ext uri="{FF2B5EF4-FFF2-40B4-BE49-F238E27FC236}">
                <a16:creationId xmlns:a16="http://schemas.microsoft.com/office/drawing/2014/main" xmlns="" id="{7DF9DE08-7DF5-0940-8539-6DB752E9F65F}"/>
              </a:ext>
            </a:extLst>
          </p:cNvPr>
          <p:cNvSpPr/>
          <p:nvPr/>
        </p:nvSpPr>
        <p:spPr>
          <a:xfrm>
            <a:off x="807964" y="172970"/>
            <a:ext cx="9790263" cy="532903"/>
          </a:xfrm>
          <a:prstGeom prst="rect">
            <a:avLst/>
          </a:prstGeom>
        </p:spPr>
        <p:txBody>
          <a:bodyPr wrap="square">
            <a:spAutoFit/>
          </a:bodyPr>
          <a:lstStyle/>
          <a:p>
            <a:pPr algn="just">
              <a:lnSpc>
                <a:spcPct val="107000"/>
              </a:lnSpc>
              <a:spcAft>
                <a:spcPts val="800"/>
              </a:spcAft>
            </a:pPr>
            <a:r>
              <a:rPr lang="it-IT"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RD di rifiuti da Apparecchiature Elettriche ed Elettroniche (RAEE) </a:t>
            </a:r>
            <a:endParaRPr lang="it-IT"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Immagine 13">
            <a:extLst>
              <a:ext uri="{FF2B5EF4-FFF2-40B4-BE49-F238E27FC236}">
                <a16:creationId xmlns:a16="http://schemas.microsoft.com/office/drawing/2014/main" xmlns="" id="{C2C3EF02-EADB-8E4C-9B35-383D22C7FF0D}"/>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23" y="3329606"/>
            <a:ext cx="7063364" cy="2861332"/>
          </a:xfrm>
          <a:prstGeom prst="rect">
            <a:avLst/>
          </a:prstGeom>
          <a:noFill/>
        </p:spPr>
      </p:pic>
      <p:pic>
        <p:nvPicPr>
          <p:cNvPr id="15" name="Immagine 14">
            <a:extLst>
              <a:ext uri="{FF2B5EF4-FFF2-40B4-BE49-F238E27FC236}">
                <a16:creationId xmlns:a16="http://schemas.microsoft.com/office/drawing/2014/main" xmlns="" id="{230165DD-ADF4-EF4A-B02A-E14336E762E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61590" y="6171962"/>
            <a:ext cx="5183505" cy="248224"/>
          </a:xfrm>
          <a:prstGeom prst="rect">
            <a:avLst/>
          </a:prstGeom>
          <a:noFill/>
        </p:spPr>
      </p:pic>
    </p:spTree>
    <p:extLst>
      <p:ext uri="{BB962C8B-B14F-4D97-AF65-F5344CB8AC3E}">
        <p14:creationId xmlns:p14="http://schemas.microsoft.com/office/powerpoint/2010/main" val="2639843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90DA5852-BC9D-29BD-17AC-C29512F68F75}"/>
              </a:ext>
            </a:extLst>
          </p:cNvPr>
          <p:cNvSpPr>
            <a:spLocks noGrp="1"/>
          </p:cNvSpPr>
          <p:nvPr>
            <p:ph type="title"/>
          </p:nvPr>
        </p:nvSpPr>
        <p:spPr>
          <a:xfrm>
            <a:off x="838200" y="680837"/>
            <a:ext cx="10515600" cy="1493654"/>
          </a:xfrm>
        </p:spPr>
        <p:txBody>
          <a:bodyPr>
            <a:normAutofit/>
          </a:bodyPr>
          <a:lstStyle/>
          <a:p>
            <a:pPr algn="ctr"/>
            <a:r>
              <a:rPr lang="it-IT" sz="2700" b="1" dirty="0">
                <a:latin typeface="Calibri" panose="020F0502020204030204" pitchFamily="34" charset="0"/>
                <a:ea typeface="Calibri" panose="020F0502020204030204" pitchFamily="34" charset="0"/>
                <a:cs typeface="Times New Roman" panose="02020603050405020304" pitchFamily="18" charset="0"/>
              </a:rPr>
              <a:t>Raccolta differenziata nel Sud dei RAEE nel 2020 e gap da colmare per l’obiettivo del 65% - 12,5 kg/ab*anno</a:t>
            </a:r>
            <a:endParaRPr lang="it-IT" dirty="0"/>
          </a:p>
        </p:txBody>
      </p:sp>
      <p:pic>
        <p:nvPicPr>
          <p:cNvPr id="6" name="Immagine 5">
            <a:extLst>
              <a:ext uri="{FF2B5EF4-FFF2-40B4-BE49-F238E27FC236}">
                <a16:creationId xmlns:a16="http://schemas.microsoft.com/office/drawing/2014/main" xmlns="" id="{2F03D8DA-8CFA-124C-B123-DAA73B43274F}"/>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256472" y="2174491"/>
            <a:ext cx="7876879" cy="3697471"/>
          </a:xfrm>
          <a:prstGeom prst="rect">
            <a:avLst/>
          </a:prstGeom>
          <a:noFill/>
        </p:spPr>
      </p:pic>
      <p:sp>
        <p:nvSpPr>
          <p:cNvPr id="7" name="Rettangolo 6">
            <a:extLst>
              <a:ext uri="{FF2B5EF4-FFF2-40B4-BE49-F238E27FC236}">
                <a16:creationId xmlns:a16="http://schemas.microsoft.com/office/drawing/2014/main" xmlns="" id="{44AD80D3-9E5B-8F49-BEEF-442F825E9A29}"/>
              </a:ext>
            </a:extLst>
          </p:cNvPr>
          <p:cNvSpPr/>
          <p:nvPr/>
        </p:nvSpPr>
        <p:spPr>
          <a:xfrm>
            <a:off x="1025031" y="6100996"/>
            <a:ext cx="4436984" cy="312586"/>
          </a:xfrm>
          <a:prstGeom prst="rect">
            <a:avLst/>
          </a:prstGeom>
        </p:spPr>
        <p:txBody>
          <a:bodyPr wrap="none">
            <a:spAutoFit/>
          </a:bodyPr>
          <a:lstStyle/>
          <a:p>
            <a:pPr>
              <a:lnSpc>
                <a:spcPct val="107000"/>
              </a:lnSpc>
              <a:spcAft>
                <a:spcPts val="1200"/>
              </a:spcAft>
            </a:pPr>
            <a:r>
              <a:rPr lang="it-IT" sz="1400" i="1" dirty="0">
                <a:latin typeface="Calibri" panose="020F0502020204030204" pitchFamily="34" charset="0"/>
                <a:ea typeface="Calibri" panose="020F0502020204030204" pitchFamily="34" charset="0"/>
                <a:cs typeface="Times New Roman" panose="02020603050405020304" pitchFamily="18" charset="0"/>
              </a:rPr>
              <a:t>Fonte: Elaborazione Fondazione per lo sviluppo sostenibile </a:t>
            </a:r>
            <a:endParaRPr lang="it-IT"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330179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97F9FA5-DEBE-A24C-97DD-FAE782DBA16E}"/>
              </a:ext>
            </a:extLst>
          </p:cNvPr>
          <p:cNvSpPr>
            <a:spLocks noGrp="1"/>
          </p:cNvSpPr>
          <p:nvPr>
            <p:ph type="title"/>
          </p:nvPr>
        </p:nvSpPr>
        <p:spPr>
          <a:xfrm>
            <a:off x="324226" y="32501"/>
            <a:ext cx="12057044" cy="1325563"/>
          </a:xfrm>
        </p:spPr>
        <p:txBody>
          <a:bodyPr>
            <a:normAutofit/>
          </a:bodyPr>
          <a:lstStyle/>
          <a:p>
            <a:r>
              <a:rPr lang="it-IT" sz="3500" b="1" dirty="0">
                <a:solidFill>
                  <a:schemeClr val="accent2"/>
                </a:solidFill>
              </a:rPr>
              <a:t>LE MODALITÀ DI GESTIONE DEI RIFIUTI URBANI NEL SUD ITALIA </a:t>
            </a:r>
            <a:endParaRPr lang="it-IT" sz="3500" dirty="0">
              <a:solidFill>
                <a:schemeClr val="accent2"/>
              </a:solidFill>
            </a:endParaRPr>
          </a:p>
        </p:txBody>
      </p:sp>
      <p:sp>
        <p:nvSpPr>
          <p:cNvPr id="3" name="Rettangolo 2">
            <a:extLst>
              <a:ext uri="{FF2B5EF4-FFF2-40B4-BE49-F238E27FC236}">
                <a16:creationId xmlns:a16="http://schemas.microsoft.com/office/drawing/2014/main" xmlns="" id="{30A323CE-3D99-804D-8731-14625E6DFF54}"/>
              </a:ext>
            </a:extLst>
          </p:cNvPr>
          <p:cNvSpPr/>
          <p:nvPr/>
        </p:nvSpPr>
        <p:spPr>
          <a:xfrm>
            <a:off x="6577441" y="1804997"/>
            <a:ext cx="4599706" cy="3840731"/>
          </a:xfrm>
          <a:prstGeom prst="rect">
            <a:avLst/>
          </a:prstGeom>
        </p:spPr>
        <p:txBody>
          <a:bodyPr wrap="square">
            <a:spAutoFit/>
          </a:bodyPr>
          <a:lstStyle/>
          <a:p>
            <a:pPr>
              <a:lnSpc>
                <a:spcPct val="107000"/>
              </a:lnSpc>
              <a:spcAft>
                <a:spcPts val="800"/>
              </a:spcAft>
            </a:pPr>
            <a:r>
              <a:rPr lang="it-IT" b="1" u="sng" dirty="0"/>
              <a:t>A livello nazionale </a:t>
            </a:r>
            <a:r>
              <a:rPr lang="it-IT" b="1" dirty="0"/>
              <a:t>su una produzione di rifiuti urbani di 28,9 Mt nel 2020, il 48% è avviato a riciclo </a:t>
            </a:r>
            <a:r>
              <a:rPr lang="it-IT" dirty="0"/>
              <a:t>(13,9 Mt), </a:t>
            </a:r>
            <a:r>
              <a:rPr lang="it-IT" b="1" dirty="0"/>
              <a:t>il 19% a incenerimento/</a:t>
            </a:r>
            <a:r>
              <a:rPr lang="it-IT" b="1" dirty="0" err="1"/>
              <a:t>coincenerimento</a:t>
            </a:r>
            <a:r>
              <a:rPr lang="it-IT" dirty="0"/>
              <a:t> (5,6 Mt), </a:t>
            </a:r>
            <a:r>
              <a:rPr lang="it-IT" b="1" dirty="0"/>
              <a:t>il 20% a discarica </a:t>
            </a:r>
            <a:r>
              <a:rPr lang="it-IT" dirty="0"/>
              <a:t>(5,8 Mt) e </a:t>
            </a:r>
            <a:r>
              <a:rPr lang="it-IT" b="1" dirty="0"/>
              <a:t>il 2% è esportato all’estero</a:t>
            </a:r>
            <a:r>
              <a:rPr lang="it-IT" dirty="0"/>
              <a:t>.</a:t>
            </a:r>
          </a:p>
          <a:p>
            <a:pPr>
              <a:lnSpc>
                <a:spcPct val="107000"/>
              </a:lnSpc>
              <a:spcAft>
                <a:spcPts val="800"/>
              </a:spcAft>
            </a:pPr>
            <a:endParaRPr lang="it-IT" dirty="0"/>
          </a:p>
          <a:p>
            <a:pPr>
              <a:lnSpc>
                <a:spcPct val="107000"/>
              </a:lnSpc>
              <a:spcAft>
                <a:spcPts val="800"/>
              </a:spcAft>
            </a:pPr>
            <a:r>
              <a:rPr lang="it-IT" b="1" u="sng" dirty="0"/>
              <a:t>Nel Sud Italia</a:t>
            </a:r>
            <a:r>
              <a:rPr lang="it-IT" b="1" dirty="0"/>
              <a:t>, su una produzione di rifiuti urbani di 6,7 Mt, il 42% è avviato a riciclo </a:t>
            </a:r>
            <a:r>
              <a:rPr lang="it-IT" dirty="0"/>
              <a:t>(2,8 Mt)</a:t>
            </a:r>
            <a:r>
              <a:rPr lang="it-IT" b="1" dirty="0"/>
              <a:t>, il 17% a incenerimento/</a:t>
            </a:r>
            <a:r>
              <a:rPr lang="it-IT" b="1" dirty="0" err="1"/>
              <a:t>coincenerimento</a:t>
            </a:r>
            <a:r>
              <a:rPr lang="it-IT" b="1" dirty="0"/>
              <a:t> </a:t>
            </a:r>
            <a:r>
              <a:rPr lang="it-IT" dirty="0"/>
              <a:t>(1,1 Mt)</a:t>
            </a:r>
            <a:r>
              <a:rPr lang="it-IT" b="1" dirty="0"/>
              <a:t>, il 20% a discarica </a:t>
            </a:r>
            <a:r>
              <a:rPr lang="it-IT" dirty="0"/>
              <a:t>(1,3 Mt) </a:t>
            </a:r>
            <a:r>
              <a:rPr lang="it-IT" b="1" dirty="0"/>
              <a:t>e il 5% è esportato all’estero. </a:t>
            </a:r>
          </a:p>
        </p:txBody>
      </p:sp>
      <p:sp>
        <p:nvSpPr>
          <p:cNvPr id="4" name="Rettangolo 3">
            <a:extLst>
              <a:ext uri="{FF2B5EF4-FFF2-40B4-BE49-F238E27FC236}">
                <a16:creationId xmlns:a16="http://schemas.microsoft.com/office/drawing/2014/main" xmlns="" id="{565AF7F9-ABEC-234C-824D-F1FE6CB72A79}"/>
              </a:ext>
            </a:extLst>
          </p:cNvPr>
          <p:cNvSpPr/>
          <p:nvPr/>
        </p:nvSpPr>
        <p:spPr>
          <a:xfrm>
            <a:off x="545012" y="1529673"/>
            <a:ext cx="4884082" cy="523220"/>
          </a:xfrm>
          <a:prstGeom prst="rect">
            <a:avLst/>
          </a:prstGeom>
        </p:spPr>
        <p:txBody>
          <a:bodyPr wrap="square">
            <a:spAutoFit/>
          </a:bodyPr>
          <a:lstStyle/>
          <a:p>
            <a:r>
              <a:rPr lang="it-IT" sz="1400" b="1" dirty="0"/>
              <a:t>Ripartizione percentuale delle forme di trattamento dei rifiuti urbani in Italia e al Sud, 2020 (%)</a:t>
            </a:r>
          </a:p>
        </p:txBody>
      </p:sp>
      <p:sp>
        <p:nvSpPr>
          <p:cNvPr id="6" name="Rettangolo 5">
            <a:extLst>
              <a:ext uri="{FF2B5EF4-FFF2-40B4-BE49-F238E27FC236}">
                <a16:creationId xmlns:a16="http://schemas.microsoft.com/office/drawing/2014/main" xmlns="" id="{692452A6-246C-B147-8356-46D67BF4A1F3}"/>
              </a:ext>
            </a:extLst>
          </p:cNvPr>
          <p:cNvSpPr/>
          <p:nvPr/>
        </p:nvSpPr>
        <p:spPr>
          <a:xfrm>
            <a:off x="341955" y="4805108"/>
            <a:ext cx="939681" cy="265457"/>
          </a:xfrm>
          <a:prstGeom prst="rect">
            <a:avLst/>
          </a:prstGeom>
        </p:spPr>
        <p:txBody>
          <a:bodyPr wrap="none">
            <a:spAutoFit/>
          </a:bodyPr>
          <a:lstStyle/>
          <a:p>
            <a:pPr algn="just">
              <a:lnSpc>
                <a:spcPct val="107000"/>
              </a:lnSpc>
              <a:spcAft>
                <a:spcPts val="0"/>
              </a:spcAft>
            </a:pPr>
            <a:r>
              <a:rPr lang="it-IT" sz="1050" i="1" dirty="0">
                <a:latin typeface="Calibri" panose="020F0502020204030204" pitchFamily="34" charset="0"/>
                <a:ea typeface="Calibri" panose="020F0502020204030204" pitchFamily="34" charset="0"/>
                <a:cs typeface="Times New Roman" panose="02020603050405020304" pitchFamily="18" charset="0"/>
              </a:rPr>
              <a:t>Fonte: ISPRA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a:extLst>
              <a:ext uri="{FF2B5EF4-FFF2-40B4-BE49-F238E27FC236}">
                <a16:creationId xmlns:a16="http://schemas.microsoft.com/office/drawing/2014/main" xmlns="" id="{4B39A78F-78FC-A347-B0F5-CA9C18F9D1A6}"/>
              </a:ext>
            </a:extLst>
          </p:cNvPr>
          <p:cNvSpPr/>
          <p:nvPr/>
        </p:nvSpPr>
        <p:spPr>
          <a:xfrm>
            <a:off x="341955" y="5189827"/>
            <a:ext cx="5754045" cy="276999"/>
          </a:xfrm>
          <a:prstGeom prst="rect">
            <a:avLst/>
          </a:prstGeom>
        </p:spPr>
        <p:txBody>
          <a:bodyPr wrap="square">
            <a:spAutoFit/>
          </a:bodyPr>
          <a:lstStyle/>
          <a:p>
            <a:pPr algn="just"/>
            <a:r>
              <a:rPr lang="it-IT" sz="1200" dirty="0"/>
              <a:t>*Il dato tiene conto del riciclo della Frazione organica e delle altre frazioni merceologiche </a:t>
            </a:r>
          </a:p>
        </p:txBody>
      </p:sp>
      <p:cxnSp>
        <p:nvCxnSpPr>
          <p:cNvPr id="11" name="Connettore 1 10">
            <a:extLst>
              <a:ext uri="{FF2B5EF4-FFF2-40B4-BE49-F238E27FC236}">
                <a16:creationId xmlns:a16="http://schemas.microsoft.com/office/drawing/2014/main" xmlns="" id="{6BE0613B-A49C-9F4C-AA5B-A2AA659CE707}"/>
              </a:ext>
            </a:extLst>
          </p:cNvPr>
          <p:cNvCxnSpPr/>
          <p:nvPr/>
        </p:nvCxnSpPr>
        <p:spPr>
          <a:xfrm>
            <a:off x="6352748" y="1513149"/>
            <a:ext cx="0" cy="4783987"/>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9" name="Immagine 8">
            <a:extLst>
              <a:ext uri="{FF2B5EF4-FFF2-40B4-BE49-F238E27FC236}">
                <a16:creationId xmlns:a16="http://schemas.microsoft.com/office/drawing/2014/main" xmlns="" id="{19BB08D6-F6AF-7142-873C-9433770898A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012" y="2224502"/>
            <a:ext cx="5154069" cy="2580606"/>
          </a:xfrm>
          <a:prstGeom prst="rect">
            <a:avLst/>
          </a:prstGeom>
          <a:noFill/>
        </p:spPr>
      </p:pic>
    </p:spTree>
    <p:extLst>
      <p:ext uri="{BB962C8B-B14F-4D97-AF65-F5344CB8AC3E}">
        <p14:creationId xmlns:p14="http://schemas.microsoft.com/office/powerpoint/2010/main" val="4227784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A97F9FA5-DEBE-A24C-97DD-FAE782DBA16E}"/>
              </a:ext>
            </a:extLst>
          </p:cNvPr>
          <p:cNvSpPr>
            <a:spLocks noGrp="1"/>
          </p:cNvSpPr>
          <p:nvPr>
            <p:ph type="title"/>
          </p:nvPr>
        </p:nvSpPr>
        <p:spPr>
          <a:xfrm>
            <a:off x="3286681" y="158456"/>
            <a:ext cx="6375026" cy="476196"/>
          </a:xfrm>
        </p:spPr>
        <p:txBody>
          <a:bodyPr>
            <a:normAutofit fontScale="90000"/>
          </a:bodyPr>
          <a:lstStyle/>
          <a:p>
            <a:r>
              <a:rPr lang="it-IT" sz="3500" b="1" dirty="0">
                <a:solidFill>
                  <a:schemeClr val="accent2"/>
                </a:solidFill>
              </a:rPr>
              <a:t>IL RICICLO DEI RIFIUTI URBANI</a:t>
            </a:r>
            <a:endParaRPr lang="it-IT" sz="3500" dirty="0">
              <a:solidFill>
                <a:schemeClr val="accent2"/>
              </a:solidFill>
            </a:endParaRPr>
          </a:p>
        </p:txBody>
      </p:sp>
      <p:sp>
        <p:nvSpPr>
          <p:cNvPr id="6" name="Rettangolo 5">
            <a:extLst>
              <a:ext uri="{FF2B5EF4-FFF2-40B4-BE49-F238E27FC236}">
                <a16:creationId xmlns:a16="http://schemas.microsoft.com/office/drawing/2014/main" xmlns="" id="{692452A6-246C-B147-8356-46D67BF4A1F3}"/>
              </a:ext>
            </a:extLst>
          </p:cNvPr>
          <p:cNvSpPr/>
          <p:nvPr/>
        </p:nvSpPr>
        <p:spPr>
          <a:xfrm>
            <a:off x="550587" y="3911690"/>
            <a:ext cx="939681" cy="265457"/>
          </a:xfrm>
          <a:prstGeom prst="rect">
            <a:avLst/>
          </a:prstGeom>
        </p:spPr>
        <p:txBody>
          <a:bodyPr wrap="none">
            <a:spAutoFit/>
          </a:bodyPr>
          <a:lstStyle/>
          <a:p>
            <a:pPr algn="just">
              <a:lnSpc>
                <a:spcPct val="107000"/>
              </a:lnSpc>
              <a:spcAft>
                <a:spcPts val="0"/>
              </a:spcAft>
            </a:pPr>
            <a:r>
              <a:rPr lang="it-IT" sz="1050" i="1" dirty="0">
                <a:latin typeface="Calibri" panose="020F0502020204030204" pitchFamily="34" charset="0"/>
                <a:ea typeface="Calibri" panose="020F0502020204030204" pitchFamily="34" charset="0"/>
                <a:cs typeface="Times New Roman" panose="02020603050405020304" pitchFamily="18" charset="0"/>
              </a:rPr>
              <a:t>Fonte: ISPRA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Connettore 1 10">
            <a:extLst>
              <a:ext uri="{FF2B5EF4-FFF2-40B4-BE49-F238E27FC236}">
                <a16:creationId xmlns:a16="http://schemas.microsoft.com/office/drawing/2014/main" xmlns="" id="{6BE0613B-A49C-9F4C-AA5B-A2AA659CE707}"/>
              </a:ext>
            </a:extLst>
          </p:cNvPr>
          <p:cNvCxnSpPr>
            <a:cxnSpLocks/>
          </p:cNvCxnSpPr>
          <p:nvPr/>
        </p:nvCxnSpPr>
        <p:spPr>
          <a:xfrm>
            <a:off x="6033027" y="985669"/>
            <a:ext cx="0" cy="5311467"/>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sp>
        <p:nvSpPr>
          <p:cNvPr id="20" name="Rettangolo 19">
            <a:extLst>
              <a:ext uri="{FF2B5EF4-FFF2-40B4-BE49-F238E27FC236}">
                <a16:creationId xmlns:a16="http://schemas.microsoft.com/office/drawing/2014/main" xmlns="" id="{09351E16-DECD-8755-1047-6E2DE17E43B9}"/>
              </a:ext>
            </a:extLst>
          </p:cNvPr>
          <p:cNvSpPr/>
          <p:nvPr/>
        </p:nvSpPr>
        <p:spPr>
          <a:xfrm>
            <a:off x="330408" y="4529193"/>
            <a:ext cx="5166769" cy="1569660"/>
          </a:xfrm>
          <a:prstGeom prst="rect">
            <a:avLst/>
          </a:prstGeom>
        </p:spPr>
        <p:txBody>
          <a:bodyPr wrap="square">
            <a:spAutoFit/>
          </a:bodyPr>
          <a:lstStyle/>
          <a:p>
            <a:pPr marL="342900" indent="-342900" algn="just">
              <a:buFont typeface="Wingdings" panose="05000000000000000000" pitchFamily="2" charset="2"/>
              <a:buChar char="Ø"/>
            </a:pPr>
            <a:r>
              <a:rPr lang="it-IT" sz="1600" b="1" dirty="0">
                <a:latin typeface="Calibri" panose="020F0502020204030204" pitchFamily="34" charset="0"/>
                <a:ea typeface="Calibri" panose="020F0502020204030204" pitchFamily="34" charset="0"/>
                <a:cs typeface="Times New Roman" panose="02020603050405020304" pitchFamily="18" charset="0"/>
              </a:rPr>
              <a:t>A livello nazionale il riciclaggio delle diverse frazioni dei rifiuti urbani raggiunge il 48% della produzione</a:t>
            </a:r>
            <a:r>
              <a:rPr lang="it-IT" sz="1600" dirty="0">
                <a:latin typeface="Calibri" panose="020F0502020204030204" pitchFamily="34" charset="0"/>
                <a:ea typeface="Calibri" panose="020F0502020204030204" pitchFamily="34" charset="0"/>
                <a:cs typeface="Times New Roman" panose="02020603050405020304" pitchFamily="18" charset="0"/>
              </a:rPr>
              <a:t>, corrispondente a circa 13,9 Mt di rifiuti avviati a riciclo</a:t>
            </a:r>
          </a:p>
          <a:p>
            <a:pPr marL="342900" indent="-342900" algn="just">
              <a:buFont typeface="Wingdings" panose="05000000000000000000" pitchFamily="2" charset="2"/>
              <a:buChar char="Ø"/>
            </a:pPr>
            <a:r>
              <a:rPr lang="it-IT" sz="1600" b="1" dirty="0">
                <a:latin typeface="Calibri" panose="020F0502020204030204" pitchFamily="34" charset="0"/>
                <a:ea typeface="Calibri" panose="020F0502020204030204" pitchFamily="34" charset="0"/>
                <a:cs typeface="Times New Roman" panose="02020603050405020304" pitchFamily="18" charset="0"/>
              </a:rPr>
              <a:t>Nel Sud il tasso di riciclo è pari al 42%, </a:t>
            </a:r>
            <a:r>
              <a:rPr lang="it-IT" sz="1600" dirty="0">
                <a:latin typeface="Calibri" panose="020F0502020204030204" pitchFamily="34" charset="0"/>
                <a:ea typeface="Calibri" panose="020F0502020204030204" pitchFamily="34" charset="0"/>
                <a:cs typeface="Times New Roman" panose="02020603050405020304" pitchFamily="18" charset="0"/>
              </a:rPr>
              <a:t>equivalente a  6,7 Mt. Nell’ipotesi che le impurità e scarti della RD siano mediamente del  15%</a:t>
            </a:r>
          </a:p>
        </p:txBody>
      </p:sp>
      <p:sp>
        <p:nvSpPr>
          <p:cNvPr id="22" name="Rettangolo 21">
            <a:extLst>
              <a:ext uri="{FF2B5EF4-FFF2-40B4-BE49-F238E27FC236}">
                <a16:creationId xmlns:a16="http://schemas.microsoft.com/office/drawing/2014/main" xmlns="" id="{2A86177D-BF31-B1EB-89E7-C7767BCEA23C}"/>
              </a:ext>
            </a:extLst>
          </p:cNvPr>
          <p:cNvSpPr/>
          <p:nvPr/>
        </p:nvSpPr>
        <p:spPr>
          <a:xfrm>
            <a:off x="565577" y="1046628"/>
            <a:ext cx="4727448" cy="307777"/>
          </a:xfrm>
          <a:prstGeom prst="rect">
            <a:avLst/>
          </a:prstGeom>
        </p:spPr>
        <p:txBody>
          <a:bodyPr wrap="square">
            <a:spAutoFit/>
          </a:bodyPr>
          <a:lstStyle/>
          <a:p>
            <a:pPr algn="ctr"/>
            <a:r>
              <a:rPr lang="it-IT" sz="1400" b="1" dirty="0">
                <a:latin typeface="Calibri" panose="020F0502020204030204" pitchFamily="34" charset="0"/>
                <a:ea typeface="Calibri" panose="020F0502020204030204" pitchFamily="34" charset="0"/>
                <a:cs typeface="Calibri" panose="020F0502020204030204" pitchFamily="34" charset="0"/>
              </a:rPr>
              <a:t>Tasso di riciclo dei rifiuti urbani in Italia e al Sud (%) – 2020 </a:t>
            </a:r>
          </a:p>
        </p:txBody>
      </p:sp>
      <p:sp>
        <p:nvSpPr>
          <p:cNvPr id="23" name="Rettangolo 22">
            <a:extLst>
              <a:ext uri="{FF2B5EF4-FFF2-40B4-BE49-F238E27FC236}">
                <a16:creationId xmlns:a16="http://schemas.microsoft.com/office/drawing/2014/main" xmlns="" id="{93BFDAF2-256A-A0B7-1FD7-295D0D525653}"/>
              </a:ext>
            </a:extLst>
          </p:cNvPr>
          <p:cNvSpPr/>
          <p:nvPr/>
        </p:nvSpPr>
        <p:spPr>
          <a:xfrm>
            <a:off x="6370257" y="2188192"/>
            <a:ext cx="4907664" cy="307777"/>
          </a:xfrm>
          <a:prstGeom prst="rect">
            <a:avLst/>
          </a:prstGeom>
        </p:spPr>
        <p:txBody>
          <a:bodyPr wrap="square">
            <a:spAutoFit/>
          </a:bodyPr>
          <a:lstStyle/>
          <a:p>
            <a:pPr algn="ctr"/>
            <a:r>
              <a:rPr lang="it-IT" sz="1400" b="1" dirty="0">
                <a:latin typeface="Calibri" panose="020F0502020204030204" pitchFamily="34" charset="0"/>
                <a:ea typeface="Calibri" panose="020F0502020204030204" pitchFamily="34" charset="0"/>
                <a:cs typeface="Calibri" panose="020F0502020204030204" pitchFamily="34" charset="0"/>
              </a:rPr>
              <a:t>Tasso di riciclo nelle Regioni del Sud (%) - 2020</a:t>
            </a:r>
          </a:p>
        </p:txBody>
      </p:sp>
      <p:sp>
        <p:nvSpPr>
          <p:cNvPr id="26" name="Rettangolo 25">
            <a:extLst>
              <a:ext uri="{FF2B5EF4-FFF2-40B4-BE49-F238E27FC236}">
                <a16:creationId xmlns:a16="http://schemas.microsoft.com/office/drawing/2014/main" xmlns="" id="{0AFBE185-75FD-3C6A-6241-F37DEBD6D4E8}"/>
              </a:ext>
            </a:extLst>
          </p:cNvPr>
          <p:cNvSpPr/>
          <p:nvPr/>
        </p:nvSpPr>
        <p:spPr>
          <a:xfrm>
            <a:off x="6370257" y="949027"/>
            <a:ext cx="5062182" cy="871072"/>
          </a:xfrm>
          <a:prstGeom prst="rect">
            <a:avLst/>
          </a:prstGeom>
        </p:spPr>
        <p:txBody>
          <a:bodyPr wrap="square">
            <a:spAutoFit/>
          </a:bodyPr>
          <a:lstStyle/>
          <a:p>
            <a:pPr algn="just">
              <a:lnSpc>
                <a:spcPct val="107000"/>
              </a:lnSpc>
              <a:spcAft>
                <a:spcPts val="800"/>
              </a:spcAft>
            </a:pPr>
            <a:r>
              <a:rPr lang="it-IT" sz="1600" dirty="0">
                <a:latin typeface="Calibri" panose="020F0502020204030204" pitchFamily="34" charset="0"/>
                <a:ea typeface="Calibri" panose="020F0502020204030204" pitchFamily="34" charset="0"/>
                <a:cs typeface="Times New Roman" panose="02020603050405020304" pitchFamily="18" charset="0"/>
              </a:rPr>
              <a:t>Per il 2020 </a:t>
            </a:r>
            <a:r>
              <a:rPr lang="it-IT" sz="1600" b="1" dirty="0">
                <a:latin typeface="Calibri" panose="020F0502020204030204" pitchFamily="34" charset="0"/>
                <a:ea typeface="Calibri" panose="020F0502020204030204" pitchFamily="34" charset="0"/>
                <a:cs typeface="Times New Roman" panose="02020603050405020304" pitchFamily="18" charset="0"/>
              </a:rPr>
              <a:t>la Sardegna ha raggiunto e superato l’obiettivo fissato per il 2030, mentre tutte le altre Regioni non hanno ancora raggiunto il target del 55%.</a:t>
            </a:r>
          </a:p>
        </p:txBody>
      </p:sp>
      <p:pic>
        <p:nvPicPr>
          <p:cNvPr id="21" name="Immagine 20">
            <a:extLst>
              <a:ext uri="{FF2B5EF4-FFF2-40B4-BE49-F238E27FC236}">
                <a16:creationId xmlns:a16="http://schemas.microsoft.com/office/drawing/2014/main" xmlns="" id="{5B87227F-E6C1-DB45-AF41-E242061591EB}"/>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3735" y="1334429"/>
            <a:ext cx="4151519" cy="2572694"/>
          </a:xfrm>
          <a:prstGeom prst="rect">
            <a:avLst/>
          </a:prstGeom>
          <a:noFill/>
        </p:spPr>
      </p:pic>
      <p:grpSp>
        <p:nvGrpSpPr>
          <p:cNvPr id="4" name="Gruppo 3">
            <a:extLst>
              <a:ext uri="{FF2B5EF4-FFF2-40B4-BE49-F238E27FC236}">
                <a16:creationId xmlns:a16="http://schemas.microsoft.com/office/drawing/2014/main" xmlns="" id="{CFF0BD8C-103F-D61B-261D-3C58A28FC310}"/>
              </a:ext>
            </a:extLst>
          </p:cNvPr>
          <p:cNvGrpSpPr/>
          <p:nvPr/>
        </p:nvGrpSpPr>
        <p:grpSpPr>
          <a:xfrm>
            <a:off x="6188774" y="2537753"/>
            <a:ext cx="5677152" cy="3889930"/>
            <a:chOff x="6263724" y="2672663"/>
            <a:chExt cx="5677152" cy="3889930"/>
          </a:xfrm>
        </p:grpSpPr>
        <p:pic>
          <p:nvPicPr>
            <p:cNvPr id="27" name="Immagine 26">
              <a:extLst>
                <a:ext uri="{FF2B5EF4-FFF2-40B4-BE49-F238E27FC236}">
                  <a16:creationId xmlns:a16="http://schemas.microsoft.com/office/drawing/2014/main" xmlns="" id="{7CB0AEED-3A75-144A-A448-3434FBDB10D6}"/>
                </a:ext>
              </a:extLst>
            </p:cNvPr>
            <p:cNvPicPr/>
            <p:nvPr/>
          </p:nvPicPr>
          <p:blipFill rotWithShape="1">
            <a:blip r:embed="rId3" cstate="print">
              <a:extLst>
                <a:ext uri="{28A0092B-C50C-407E-A947-70E740481C1C}">
                  <a14:useLocalDpi xmlns:a14="http://schemas.microsoft.com/office/drawing/2010/main" val="0"/>
                </a:ext>
              </a:extLst>
            </a:blip>
            <a:srcRect r="15876"/>
            <a:stretch/>
          </p:blipFill>
          <p:spPr bwMode="auto">
            <a:xfrm>
              <a:off x="6263724" y="2672663"/>
              <a:ext cx="5677152" cy="3657712"/>
            </a:xfrm>
            <a:prstGeom prst="rect">
              <a:avLst/>
            </a:prstGeom>
            <a:noFill/>
          </p:spPr>
        </p:pic>
        <p:grpSp>
          <p:nvGrpSpPr>
            <p:cNvPr id="3" name="Gruppo 2">
              <a:extLst>
                <a:ext uri="{FF2B5EF4-FFF2-40B4-BE49-F238E27FC236}">
                  <a16:creationId xmlns:a16="http://schemas.microsoft.com/office/drawing/2014/main" xmlns="" id="{126F6716-A612-E63F-1962-31795EF5DE01}"/>
                </a:ext>
              </a:extLst>
            </p:cNvPr>
            <p:cNvGrpSpPr/>
            <p:nvPr/>
          </p:nvGrpSpPr>
          <p:grpSpPr>
            <a:xfrm>
              <a:off x="6370257" y="3024523"/>
              <a:ext cx="4778748" cy="3538070"/>
              <a:chOff x="6370257" y="3024523"/>
              <a:chExt cx="4778748" cy="3538070"/>
            </a:xfrm>
          </p:grpSpPr>
          <p:sp>
            <p:nvSpPr>
              <p:cNvPr id="25" name="Rettangolo 24">
                <a:extLst>
                  <a:ext uri="{FF2B5EF4-FFF2-40B4-BE49-F238E27FC236}">
                    <a16:creationId xmlns:a16="http://schemas.microsoft.com/office/drawing/2014/main" xmlns="" id="{B09A287F-487B-A271-632C-C16AD6F177E1}"/>
                  </a:ext>
                </a:extLst>
              </p:cNvPr>
              <p:cNvSpPr/>
              <p:nvPr/>
            </p:nvSpPr>
            <p:spPr>
              <a:xfrm>
                <a:off x="6370257" y="6297136"/>
                <a:ext cx="939681" cy="265457"/>
              </a:xfrm>
              <a:prstGeom prst="rect">
                <a:avLst/>
              </a:prstGeom>
            </p:spPr>
            <p:txBody>
              <a:bodyPr wrap="none">
                <a:spAutoFit/>
              </a:bodyPr>
              <a:lstStyle/>
              <a:p>
                <a:pPr algn="just">
                  <a:lnSpc>
                    <a:spcPct val="107000"/>
                  </a:lnSpc>
                  <a:spcAft>
                    <a:spcPts val="0"/>
                  </a:spcAft>
                </a:pPr>
                <a:r>
                  <a:rPr lang="it-IT" sz="1050" i="1" dirty="0">
                    <a:latin typeface="Calibri" panose="020F0502020204030204" pitchFamily="34" charset="0"/>
                    <a:ea typeface="Calibri" panose="020F0502020204030204" pitchFamily="34" charset="0"/>
                    <a:cs typeface="Times New Roman" panose="02020603050405020304" pitchFamily="18" charset="0"/>
                  </a:rPr>
                  <a:t>Fonte: ISPRA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xmlns="" id="{CE135047-AD44-6FCF-C2CA-E0650F40E117}"/>
                  </a:ext>
                </a:extLst>
              </p:cNvPr>
              <p:cNvSpPr txBox="1"/>
              <p:nvPr/>
            </p:nvSpPr>
            <p:spPr>
              <a:xfrm>
                <a:off x="10448144" y="5024826"/>
                <a:ext cx="599608" cy="338554"/>
              </a:xfrm>
              <a:prstGeom prst="rect">
                <a:avLst/>
              </a:prstGeom>
              <a:noFill/>
            </p:spPr>
            <p:txBody>
              <a:bodyPr wrap="square" rtlCol="0">
                <a:spAutoFit/>
              </a:bodyPr>
              <a:lstStyle/>
              <a:p>
                <a:r>
                  <a:rPr lang="it-IT" sz="1600" b="1" dirty="0"/>
                  <a:t>37%</a:t>
                </a:r>
              </a:p>
            </p:txBody>
          </p:sp>
          <p:sp>
            <p:nvSpPr>
              <p:cNvPr id="7" name="CasellaDiTesto 6">
                <a:extLst>
                  <a:ext uri="{FF2B5EF4-FFF2-40B4-BE49-F238E27FC236}">
                    <a16:creationId xmlns:a16="http://schemas.microsoft.com/office/drawing/2014/main" xmlns="" id="{04843DA1-78A8-48E6-9601-D7B535C03052}"/>
                  </a:ext>
                </a:extLst>
              </p:cNvPr>
              <p:cNvSpPr txBox="1"/>
              <p:nvPr/>
            </p:nvSpPr>
            <p:spPr>
              <a:xfrm>
                <a:off x="6680350" y="4531499"/>
                <a:ext cx="599608" cy="338554"/>
              </a:xfrm>
              <a:prstGeom prst="rect">
                <a:avLst/>
              </a:prstGeom>
              <a:noFill/>
            </p:spPr>
            <p:txBody>
              <a:bodyPr wrap="square" rtlCol="0">
                <a:spAutoFit/>
              </a:bodyPr>
              <a:lstStyle/>
              <a:p>
                <a:r>
                  <a:rPr lang="it-IT" sz="1600" b="1" dirty="0"/>
                  <a:t>60%</a:t>
                </a:r>
              </a:p>
            </p:txBody>
          </p:sp>
          <p:sp>
            <p:nvSpPr>
              <p:cNvPr id="8" name="CasellaDiTesto 7">
                <a:extLst>
                  <a:ext uri="{FF2B5EF4-FFF2-40B4-BE49-F238E27FC236}">
                    <a16:creationId xmlns:a16="http://schemas.microsoft.com/office/drawing/2014/main" xmlns="" id="{17C86994-6FED-FB09-D22B-F7B3B88746F9}"/>
                  </a:ext>
                </a:extLst>
              </p:cNvPr>
              <p:cNvSpPr txBox="1"/>
              <p:nvPr/>
            </p:nvSpPr>
            <p:spPr>
              <a:xfrm>
                <a:off x="9506262" y="3888090"/>
                <a:ext cx="599608" cy="338554"/>
              </a:xfrm>
              <a:prstGeom prst="rect">
                <a:avLst/>
              </a:prstGeom>
              <a:noFill/>
            </p:spPr>
            <p:txBody>
              <a:bodyPr wrap="square" rtlCol="0">
                <a:spAutoFit/>
              </a:bodyPr>
              <a:lstStyle/>
              <a:p>
                <a:r>
                  <a:rPr lang="it-IT" sz="1600" b="1" dirty="0"/>
                  <a:t>39%</a:t>
                </a:r>
              </a:p>
            </p:txBody>
          </p:sp>
          <p:sp>
            <p:nvSpPr>
              <p:cNvPr id="9" name="CasellaDiTesto 8">
                <a:extLst>
                  <a:ext uri="{FF2B5EF4-FFF2-40B4-BE49-F238E27FC236}">
                    <a16:creationId xmlns:a16="http://schemas.microsoft.com/office/drawing/2014/main" xmlns="" id="{089B70CE-9BF2-3C02-981A-440D07BA3197}"/>
                  </a:ext>
                </a:extLst>
              </p:cNvPr>
              <p:cNvSpPr txBox="1"/>
              <p:nvPr/>
            </p:nvSpPr>
            <p:spPr>
              <a:xfrm>
                <a:off x="10549397" y="3836477"/>
                <a:ext cx="599608" cy="338554"/>
              </a:xfrm>
              <a:prstGeom prst="rect">
                <a:avLst/>
              </a:prstGeom>
              <a:noFill/>
            </p:spPr>
            <p:txBody>
              <a:bodyPr wrap="square" rtlCol="0">
                <a:spAutoFit/>
              </a:bodyPr>
              <a:lstStyle/>
              <a:p>
                <a:r>
                  <a:rPr lang="it-IT" sz="1600" b="1" dirty="0"/>
                  <a:t>39%</a:t>
                </a:r>
              </a:p>
            </p:txBody>
          </p:sp>
          <p:sp>
            <p:nvSpPr>
              <p:cNvPr id="10" name="CasellaDiTesto 9">
                <a:extLst>
                  <a:ext uri="{FF2B5EF4-FFF2-40B4-BE49-F238E27FC236}">
                    <a16:creationId xmlns:a16="http://schemas.microsoft.com/office/drawing/2014/main" xmlns="" id="{E065122C-3C76-82CD-8095-61DB9FC9CCA1}"/>
                  </a:ext>
                </a:extLst>
              </p:cNvPr>
              <p:cNvSpPr txBox="1"/>
              <p:nvPr/>
            </p:nvSpPr>
            <p:spPr>
              <a:xfrm>
                <a:off x="9421863" y="3395250"/>
                <a:ext cx="599608" cy="338554"/>
              </a:xfrm>
              <a:prstGeom prst="rect">
                <a:avLst/>
              </a:prstGeom>
              <a:noFill/>
            </p:spPr>
            <p:txBody>
              <a:bodyPr wrap="square" rtlCol="0">
                <a:spAutoFit/>
              </a:bodyPr>
              <a:lstStyle/>
              <a:p>
                <a:r>
                  <a:rPr lang="it-IT" sz="1600" b="1" dirty="0"/>
                  <a:t>40%</a:t>
                </a:r>
              </a:p>
            </p:txBody>
          </p:sp>
          <p:sp>
            <p:nvSpPr>
              <p:cNvPr id="12" name="CasellaDiTesto 11">
                <a:extLst>
                  <a:ext uri="{FF2B5EF4-FFF2-40B4-BE49-F238E27FC236}">
                    <a16:creationId xmlns:a16="http://schemas.microsoft.com/office/drawing/2014/main" xmlns="" id="{3FFBF68E-2BC3-CAC3-DDD7-26C3E8429C1A}"/>
                  </a:ext>
                </a:extLst>
              </p:cNvPr>
              <p:cNvSpPr txBox="1"/>
              <p:nvPr/>
            </p:nvSpPr>
            <p:spPr>
              <a:xfrm>
                <a:off x="10256862" y="4175031"/>
                <a:ext cx="599608" cy="338554"/>
              </a:xfrm>
              <a:prstGeom prst="rect">
                <a:avLst/>
              </a:prstGeom>
              <a:noFill/>
            </p:spPr>
            <p:txBody>
              <a:bodyPr wrap="square" rtlCol="0">
                <a:spAutoFit/>
              </a:bodyPr>
              <a:lstStyle/>
              <a:p>
                <a:r>
                  <a:rPr lang="it-IT" sz="1600" b="1" dirty="0"/>
                  <a:t>41%</a:t>
                </a:r>
              </a:p>
            </p:txBody>
          </p:sp>
          <p:sp>
            <p:nvSpPr>
              <p:cNvPr id="13" name="CasellaDiTesto 12">
                <a:extLst>
                  <a:ext uri="{FF2B5EF4-FFF2-40B4-BE49-F238E27FC236}">
                    <a16:creationId xmlns:a16="http://schemas.microsoft.com/office/drawing/2014/main" xmlns="" id="{CAA93FB4-44D9-7D2B-40C7-7A0DCFA1D269}"/>
                  </a:ext>
                </a:extLst>
              </p:cNvPr>
              <p:cNvSpPr txBox="1"/>
              <p:nvPr/>
            </p:nvSpPr>
            <p:spPr>
              <a:xfrm>
                <a:off x="9086223" y="3024523"/>
                <a:ext cx="599608" cy="338554"/>
              </a:xfrm>
              <a:prstGeom prst="rect">
                <a:avLst/>
              </a:prstGeom>
              <a:noFill/>
            </p:spPr>
            <p:txBody>
              <a:bodyPr wrap="square" rtlCol="0">
                <a:spAutoFit/>
              </a:bodyPr>
              <a:lstStyle/>
              <a:p>
                <a:r>
                  <a:rPr lang="it-IT" sz="1600" b="1" dirty="0"/>
                  <a:t>50%</a:t>
                </a:r>
              </a:p>
            </p:txBody>
          </p:sp>
        </p:grpSp>
      </p:grpSp>
    </p:spTree>
    <p:extLst>
      <p:ext uri="{BB962C8B-B14F-4D97-AF65-F5344CB8AC3E}">
        <p14:creationId xmlns:p14="http://schemas.microsoft.com/office/powerpoint/2010/main" val="503067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7ABDFFD-ACB1-384E-8A1D-42E631C94D63}"/>
              </a:ext>
            </a:extLst>
          </p:cNvPr>
          <p:cNvSpPr>
            <a:spLocks noGrp="1"/>
          </p:cNvSpPr>
          <p:nvPr>
            <p:ph type="title"/>
          </p:nvPr>
        </p:nvSpPr>
        <p:spPr>
          <a:xfrm>
            <a:off x="1562077" y="402254"/>
            <a:ext cx="9067845" cy="872660"/>
          </a:xfrm>
        </p:spPr>
        <p:txBody>
          <a:bodyPr>
            <a:normAutofit/>
          </a:bodyPr>
          <a:lstStyle/>
          <a:p>
            <a:r>
              <a:rPr lang="it-IT" sz="4000" b="1" dirty="0">
                <a:solidFill>
                  <a:schemeClr val="accent2"/>
                </a:solidFill>
              </a:rPr>
              <a:t>RECUPERO ENERGETICO DEI RIFIUTI URBANI</a:t>
            </a:r>
            <a:endParaRPr lang="it-IT" sz="4000" dirty="0">
              <a:solidFill>
                <a:schemeClr val="accent2"/>
              </a:solidFill>
            </a:endParaRPr>
          </a:p>
        </p:txBody>
      </p:sp>
      <p:sp>
        <p:nvSpPr>
          <p:cNvPr id="4" name="Rettangolo 3">
            <a:extLst>
              <a:ext uri="{FF2B5EF4-FFF2-40B4-BE49-F238E27FC236}">
                <a16:creationId xmlns:a16="http://schemas.microsoft.com/office/drawing/2014/main" xmlns="" id="{92781A35-478E-FA41-82FC-54B10C792B30}"/>
              </a:ext>
            </a:extLst>
          </p:cNvPr>
          <p:cNvSpPr/>
          <p:nvPr/>
        </p:nvSpPr>
        <p:spPr>
          <a:xfrm>
            <a:off x="7336574" y="1611226"/>
            <a:ext cx="4289502" cy="4393575"/>
          </a:xfrm>
          <a:prstGeom prst="rect">
            <a:avLst/>
          </a:prstGeom>
        </p:spPr>
        <p:txBody>
          <a:bodyPr wrap="square">
            <a:spAutoFit/>
          </a:bodyPr>
          <a:lstStyle/>
          <a:p>
            <a:pPr algn="just">
              <a:lnSpc>
                <a:spcPct val="107000"/>
              </a:lnSpc>
              <a:spcAft>
                <a:spcPts val="1200"/>
              </a:spcAft>
            </a:pPr>
            <a:r>
              <a:rPr lang="it-IT" b="1" dirty="0">
                <a:latin typeface="Calibri" panose="020F0502020204030204" pitchFamily="34" charset="0"/>
                <a:ea typeface="Calibri" panose="020F0502020204030204" pitchFamily="34" charset="0"/>
                <a:cs typeface="Times New Roman" panose="02020603050405020304" pitchFamily="18" charset="0"/>
              </a:rPr>
              <a:t>Complessivamente nel 2020 in tutto il Sud Italia sono stati generati 945 mila MWh. </a:t>
            </a:r>
          </a:p>
          <a:p>
            <a:pPr algn="just">
              <a:lnSpc>
                <a:spcPct val="107000"/>
              </a:lnSpc>
              <a:spcAft>
                <a:spcPts val="1200"/>
              </a:spcAft>
            </a:pPr>
            <a:r>
              <a:rPr lang="it-IT" b="1" dirty="0">
                <a:latin typeface="Calibri" panose="020F0502020204030204" pitchFamily="34" charset="0"/>
                <a:ea typeface="Calibri" panose="020F0502020204030204" pitchFamily="34" charset="0"/>
                <a:cs typeface="Times New Roman" panose="02020603050405020304" pitchFamily="18" charset="0"/>
              </a:rPr>
              <a:t>La maggior parte dell’energia prodotta dagli inceneritori del Sud proviene dalla Campania</a:t>
            </a:r>
            <a:r>
              <a:rPr lang="it-IT" dirty="0">
                <a:latin typeface="Calibri" panose="020F0502020204030204" pitchFamily="34" charset="0"/>
                <a:ea typeface="Calibri" panose="020F0502020204030204" pitchFamily="34" charset="0"/>
                <a:cs typeface="Times New Roman" panose="02020603050405020304" pitchFamily="18" charset="0"/>
              </a:rPr>
              <a:t>, che nel 2020 ha prodotto circa 700 mila MWh. </a:t>
            </a:r>
          </a:p>
          <a:p>
            <a:pPr algn="just">
              <a:lnSpc>
                <a:spcPct val="107000"/>
              </a:lnSpc>
              <a:spcAft>
                <a:spcPts val="1200"/>
              </a:spcAft>
            </a:pPr>
            <a:r>
              <a:rPr lang="it-IT" dirty="0">
                <a:latin typeface="Calibri" panose="020F0502020204030204" pitchFamily="34" charset="0"/>
                <a:ea typeface="Calibri" panose="020F0502020204030204" pitchFamily="34" charset="0"/>
                <a:cs typeface="Times New Roman" panose="02020603050405020304" pitchFamily="18" charset="0"/>
              </a:rPr>
              <a:t>Decisamente più contenuti i livelli di energia generata dalle altre Regioni del Sud che vanno dagli </a:t>
            </a:r>
            <a:r>
              <a:rPr lang="it-IT" b="1" dirty="0">
                <a:latin typeface="Calibri" panose="020F0502020204030204" pitchFamily="34" charset="0"/>
                <a:ea typeface="Calibri" panose="020F0502020204030204" pitchFamily="34" charset="0"/>
                <a:cs typeface="Times New Roman" panose="02020603050405020304" pitchFamily="18" charset="0"/>
              </a:rPr>
              <a:t>89 mila MWh del Molise ai 35 mila MWh della Basilicata. </a:t>
            </a:r>
          </a:p>
          <a:p>
            <a:pPr algn="just">
              <a:lnSpc>
                <a:spcPct val="107000"/>
              </a:lnSpc>
              <a:spcAft>
                <a:spcPts val="1200"/>
              </a:spcAft>
            </a:pPr>
            <a:r>
              <a:rPr lang="it-IT" b="1" dirty="0">
                <a:latin typeface="Calibri" panose="020F0502020204030204" pitchFamily="34" charset="0"/>
                <a:ea typeface="Calibri" panose="020F0502020204030204" pitchFamily="34" charset="0"/>
                <a:cs typeface="Times New Roman" panose="02020603050405020304" pitchFamily="18" charset="0"/>
              </a:rPr>
              <a:t>La Sardegna e l’Abruzzo </a:t>
            </a:r>
            <a:r>
              <a:rPr lang="it-IT" dirty="0">
                <a:latin typeface="Calibri" panose="020F0502020204030204" pitchFamily="34" charset="0"/>
                <a:ea typeface="Calibri" panose="020F0502020204030204" pitchFamily="34" charset="0"/>
                <a:cs typeface="Times New Roman" panose="02020603050405020304" pitchFamily="18" charset="0"/>
              </a:rPr>
              <a:t>non dispongono sul proprio territorio di impianti di incenerimento. </a:t>
            </a:r>
          </a:p>
        </p:txBody>
      </p:sp>
      <p:sp>
        <p:nvSpPr>
          <p:cNvPr id="6" name="Rettangolo 5">
            <a:extLst>
              <a:ext uri="{FF2B5EF4-FFF2-40B4-BE49-F238E27FC236}">
                <a16:creationId xmlns:a16="http://schemas.microsoft.com/office/drawing/2014/main" xmlns="" id="{3DAEAA8A-1C17-B24D-AEAE-29604D15794E}"/>
              </a:ext>
            </a:extLst>
          </p:cNvPr>
          <p:cNvSpPr/>
          <p:nvPr/>
        </p:nvSpPr>
        <p:spPr>
          <a:xfrm>
            <a:off x="1552164" y="2004735"/>
            <a:ext cx="4366132" cy="307777"/>
          </a:xfrm>
          <a:prstGeom prst="rect">
            <a:avLst/>
          </a:prstGeom>
        </p:spPr>
        <p:txBody>
          <a:bodyPr wrap="none">
            <a:spAutoFit/>
          </a:bodyPr>
          <a:lstStyle/>
          <a:p>
            <a:r>
              <a:rPr lang="it-IT" sz="1400" b="1" dirty="0">
                <a:latin typeface="Calibri" panose="020F0502020204030204" pitchFamily="34" charset="0"/>
                <a:ea typeface="Calibri" panose="020F0502020204030204" pitchFamily="34" charset="0"/>
                <a:cs typeface="Times New Roman" panose="02020603050405020304" pitchFamily="18" charset="0"/>
              </a:rPr>
              <a:t>Recupero energetico nelle Regioni del Sud, 2020 (MWh)</a:t>
            </a:r>
            <a:r>
              <a:rPr lang="it-IT" sz="1400" dirty="0"/>
              <a:t> </a:t>
            </a:r>
          </a:p>
        </p:txBody>
      </p:sp>
      <p:sp>
        <p:nvSpPr>
          <p:cNvPr id="8" name="Rettangolo 7">
            <a:extLst>
              <a:ext uri="{FF2B5EF4-FFF2-40B4-BE49-F238E27FC236}">
                <a16:creationId xmlns:a16="http://schemas.microsoft.com/office/drawing/2014/main" xmlns="" id="{9B7CF6C9-B6BD-A146-9EEC-0C291188A2C5}"/>
              </a:ext>
            </a:extLst>
          </p:cNvPr>
          <p:cNvSpPr/>
          <p:nvPr/>
        </p:nvSpPr>
        <p:spPr>
          <a:xfrm>
            <a:off x="368779" y="5426230"/>
            <a:ext cx="939681" cy="265457"/>
          </a:xfrm>
          <a:prstGeom prst="rect">
            <a:avLst/>
          </a:prstGeom>
        </p:spPr>
        <p:txBody>
          <a:bodyPr wrap="none">
            <a:spAutoFit/>
          </a:bodyPr>
          <a:lstStyle/>
          <a:p>
            <a:pPr algn="just">
              <a:lnSpc>
                <a:spcPct val="107000"/>
              </a:lnSpc>
              <a:spcAft>
                <a:spcPts val="0"/>
              </a:spcAft>
            </a:pPr>
            <a:r>
              <a:rPr lang="it-IT" sz="1050" i="1" dirty="0">
                <a:latin typeface="Calibri" panose="020F0502020204030204" pitchFamily="34" charset="0"/>
                <a:ea typeface="Calibri" panose="020F0502020204030204" pitchFamily="34" charset="0"/>
                <a:cs typeface="Times New Roman" panose="02020603050405020304" pitchFamily="18" charset="0"/>
              </a:rPr>
              <a:t>Fonte: ISPRA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magine 8">
            <a:extLst>
              <a:ext uri="{FF2B5EF4-FFF2-40B4-BE49-F238E27FC236}">
                <a16:creationId xmlns:a16="http://schemas.microsoft.com/office/drawing/2014/main" xmlns="" id="{950847E9-B85F-DB4B-B0A4-85B3EE2221D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6431" y="2519044"/>
            <a:ext cx="6199063" cy="2907186"/>
          </a:xfrm>
          <a:prstGeom prst="rect">
            <a:avLst/>
          </a:prstGeom>
          <a:noFill/>
        </p:spPr>
      </p:pic>
    </p:spTree>
    <p:extLst>
      <p:ext uri="{BB962C8B-B14F-4D97-AF65-F5344CB8AC3E}">
        <p14:creationId xmlns:p14="http://schemas.microsoft.com/office/powerpoint/2010/main" val="42764677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asellaDiTesto 5">
            <a:extLst>
              <a:ext uri="{FF2B5EF4-FFF2-40B4-BE49-F238E27FC236}">
                <a16:creationId xmlns:a16="http://schemas.microsoft.com/office/drawing/2014/main" xmlns="" id="{D6BA5BE9-3329-E295-FF29-300643DF9A52}"/>
              </a:ext>
            </a:extLst>
          </p:cNvPr>
          <p:cNvSpPr txBox="1"/>
          <p:nvPr/>
        </p:nvSpPr>
        <p:spPr>
          <a:xfrm>
            <a:off x="7490087" y="2022994"/>
            <a:ext cx="3978665" cy="3170099"/>
          </a:xfrm>
          <a:prstGeom prst="rect">
            <a:avLst/>
          </a:prstGeom>
          <a:noFill/>
        </p:spPr>
        <p:txBody>
          <a:bodyPr wrap="square">
            <a:spAutoFit/>
          </a:bodyPr>
          <a:lstStyle/>
          <a:p>
            <a:r>
              <a:rPr lang="it-IT" sz="2000" dirty="0"/>
              <a:t>Il Rapporto dedicato al Sud Italia espone e commenta i dati sulla gestione dei rifiuti urbani: produzione, raccolta e trattamento, valutando i dati relativi alle singole frazioni merceologiche e le performance nel corso del quinquennio (2016-2020) per le 7 Regioni del Sud Italia e le loro relative province </a:t>
            </a:r>
          </a:p>
        </p:txBody>
      </p:sp>
      <p:sp>
        <p:nvSpPr>
          <p:cNvPr id="11" name="Rettangolo 10">
            <a:extLst>
              <a:ext uri="{FF2B5EF4-FFF2-40B4-BE49-F238E27FC236}">
                <a16:creationId xmlns:a16="http://schemas.microsoft.com/office/drawing/2014/main" xmlns="" id="{4BDDC618-D452-1CBC-357D-047B5529BC6D}"/>
              </a:ext>
            </a:extLst>
          </p:cNvPr>
          <p:cNvSpPr/>
          <p:nvPr/>
        </p:nvSpPr>
        <p:spPr>
          <a:xfrm>
            <a:off x="613322" y="1244259"/>
            <a:ext cx="4708186" cy="369332"/>
          </a:xfrm>
          <a:prstGeom prst="rect">
            <a:avLst/>
          </a:prstGeom>
        </p:spPr>
        <p:txBody>
          <a:bodyPr wrap="square">
            <a:spAutoFit/>
          </a:bodyPr>
          <a:lstStyle/>
          <a:p>
            <a:pPr algn="just">
              <a:spcAft>
                <a:spcPts val="800"/>
              </a:spcAft>
            </a:pPr>
            <a:r>
              <a:rPr lang="it-IT" i="1" dirty="0">
                <a:latin typeface="Calibri" panose="020F0502020204030204" pitchFamily="34" charset="0"/>
                <a:ea typeface="Calibri" panose="020F0502020204030204" pitchFamily="34" charset="0"/>
                <a:cs typeface="Calibri" panose="020F0502020204030204" pitchFamily="34" charset="0"/>
              </a:rPr>
              <a:t>Le Regioni analizzate nel Rapporto Sud Italia</a:t>
            </a:r>
          </a:p>
        </p:txBody>
      </p:sp>
      <p:sp>
        <p:nvSpPr>
          <p:cNvPr id="3" name="Titolo 1">
            <a:extLst>
              <a:ext uri="{FF2B5EF4-FFF2-40B4-BE49-F238E27FC236}">
                <a16:creationId xmlns:a16="http://schemas.microsoft.com/office/drawing/2014/main" xmlns="" id="{488224C6-1705-50B2-B480-F039D4A1F140}"/>
              </a:ext>
            </a:extLst>
          </p:cNvPr>
          <p:cNvSpPr>
            <a:spLocks noGrp="1"/>
          </p:cNvSpPr>
          <p:nvPr>
            <p:ph type="title"/>
          </p:nvPr>
        </p:nvSpPr>
        <p:spPr>
          <a:xfrm>
            <a:off x="613322" y="288594"/>
            <a:ext cx="8447679" cy="827288"/>
          </a:xfrm>
        </p:spPr>
        <p:txBody>
          <a:bodyPr>
            <a:normAutofit/>
          </a:bodyPr>
          <a:lstStyle/>
          <a:p>
            <a:r>
              <a:rPr lang="it-IT" sz="3600" b="1" dirty="0">
                <a:solidFill>
                  <a:schemeClr val="accent2"/>
                </a:solidFill>
              </a:rPr>
              <a:t>LA RICERCA</a:t>
            </a:r>
            <a:endParaRPr lang="it-IT" sz="3600" dirty="0">
              <a:solidFill>
                <a:schemeClr val="accent2"/>
              </a:solidFill>
            </a:endParaRPr>
          </a:p>
        </p:txBody>
      </p:sp>
      <p:grpSp>
        <p:nvGrpSpPr>
          <p:cNvPr id="5" name="Gruppo 4">
            <a:extLst>
              <a:ext uri="{FF2B5EF4-FFF2-40B4-BE49-F238E27FC236}">
                <a16:creationId xmlns:a16="http://schemas.microsoft.com/office/drawing/2014/main" xmlns="" id="{74E03B44-E765-5529-F7EC-33099EE563E0}"/>
              </a:ext>
            </a:extLst>
          </p:cNvPr>
          <p:cNvGrpSpPr/>
          <p:nvPr/>
        </p:nvGrpSpPr>
        <p:grpSpPr>
          <a:xfrm>
            <a:off x="723248" y="1605234"/>
            <a:ext cx="6766839" cy="4687610"/>
            <a:chOff x="723248" y="1605234"/>
            <a:chExt cx="6766839" cy="4687610"/>
          </a:xfrm>
        </p:grpSpPr>
        <p:pic>
          <p:nvPicPr>
            <p:cNvPr id="2" name="Immagine 1">
              <a:extLst>
                <a:ext uri="{FF2B5EF4-FFF2-40B4-BE49-F238E27FC236}">
                  <a16:creationId xmlns:a16="http://schemas.microsoft.com/office/drawing/2014/main" xmlns="" id="{0AEEDED1-D26D-A9E0-0891-454831ADD0E8}"/>
                </a:ext>
              </a:extLst>
            </p:cNvPr>
            <p:cNvPicPr>
              <a:picLocks noChangeAspect="1"/>
            </p:cNvPicPr>
            <p:nvPr/>
          </p:nvPicPr>
          <p:blipFill>
            <a:blip r:embed="rId2"/>
            <a:stretch>
              <a:fillRect/>
            </a:stretch>
          </p:blipFill>
          <p:spPr>
            <a:xfrm>
              <a:off x="723248" y="1605234"/>
              <a:ext cx="6591952" cy="4687610"/>
            </a:xfrm>
            <a:prstGeom prst="rect">
              <a:avLst/>
            </a:prstGeom>
          </p:spPr>
        </p:pic>
        <p:sp>
          <p:nvSpPr>
            <p:cNvPr id="4" name="CasellaDiTesto 3">
              <a:extLst>
                <a:ext uri="{FF2B5EF4-FFF2-40B4-BE49-F238E27FC236}">
                  <a16:creationId xmlns:a16="http://schemas.microsoft.com/office/drawing/2014/main" xmlns="" id="{7F772F29-664B-AF69-B7DC-0434D40B0D66}"/>
                </a:ext>
              </a:extLst>
            </p:cNvPr>
            <p:cNvSpPr txBox="1"/>
            <p:nvPr/>
          </p:nvSpPr>
          <p:spPr>
            <a:xfrm>
              <a:off x="5936105" y="5801193"/>
              <a:ext cx="1553982" cy="491651"/>
            </a:xfrm>
            <a:prstGeom prst="rect">
              <a:avLst/>
            </a:prstGeom>
            <a:solidFill>
              <a:schemeClr val="bg1"/>
            </a:solidFill>
          </p:spPr>
          <p:txBody>
            <a:bodyPr wrap="square" rtlCol="0">
              <a:spAutoFit/>
            </a:bodyPr>
            <a:lstStyle/>
            <a:p>
              <a:endParaRPr lang="it-IT" dirty="0"/>
            </a:p>
          </p:txBody>
        </p:sp>
      </p:grpSp>
    </p:spTree>
    <p:extLst>
      <p:ext uri="{BB962C8B-B14F-4D97-AF65-F5344CB8AC3E}">
        <p14:creationId xmlns:p14="http://schemas.microsoft.com/office/powerpoint/2010/main" val="14812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BE411FB8-2C32-D744-B4BB-C345689CE4A7}"/>
              </a:ext>
            </a:extLst>
          </p:cNvPr>
          <p:cNvSpPr>
            <a:spLocks noGrp="1"/>
          </p:cNvSpPr>
          <p:nvPr>
            <p:ph type="title"/>
          </p:nvPr>
        </p:nvSpPr>
        <p:spPr>
          <a:xfrm>
            <a:off x="1634192" y="9797"/>
            <a:ext cx="8923616" cy="1325563"/>
          </a:xfrm>
        </p:spPr>
        <p:txBody>
          <a:bodyPr/>
          <a:lstStyle/>
          <a:p>
            <a:r>
              <a:rPr lang="it-IT" b="1" dirty="0">
                <a:solidFill>
                  <a:schemeClr val="accent2"/>
                </a:solidFill>
              </a:rPr>
              <a:t>GESTIONE DELLA FRAZIONE ORGANICA</a:t>
            </a:r>
            <a:endParaRPr lang="it-IT" dirty="0">
              <a:solidFill>
                <a:schemeClr val="accent2"/>
              </a:solidFill>
            </a:endParaRPr>
          </a:p>
        </p:txBody>
      </p:sp>
      <p:sp>
        <p:nvSpPr>
          <p:cNvPr id="4" name="Rettangolo 3">
            <a:extLst>
              <a:ext uri="{FF2B5EF4-FFF2-40B4-BE49-F238E27FC236}">
                <a16:creationId xmlns:a16="http://schemas.microsoft.com/office/drawing/2014/main" xmlns="" id="{CE09E921-93B0-0C4B-9A1D-E24C421B59E5}"/>
              </a:ext>
            </a:extLst>
          </p:cNvPr>
          <p:cNvSpPr/>
          <p:nvPr/>
        </p:nvSpPr>
        <p:spPr>
          <a:xfrm>
            <a:off x="380409" y="989176"/>
            <a:ext cx="11501265" cy="1837362"/>
          </a:xfrm>
          <a:prstGeom prst="rect">
            <a:avLst/>
          </a:prstGeom>
        </p:spPr>
        <p:txBody>
          <a:bodyPr wrap="square">
            <a:spAutoFit/>
          </a:bodyPr>
          <a:lstStyle/>
          <a:p>
            <a:pPr algn="just">
              <a:lnSpc>
                <a:spcPct val="107000"/>
              </a:lnSpc>
              <a:spcAft>
                <a:spcPts val="1200"/>
              </a:spcAft>
            </a:pPr>
            <a:r>
              <a:rPr lang="it-IT" dirty="0">
                <a:latin typeface="Calibri" panose="020F0502020204030204" pitchFamily="34" charset="0"/>
                <a:ea typeface="Calibri" panose="020F0502020204030204" pitchFamily="34" charset="0"/>
                <a:cs typeface="Times New Roman" panose="02020603050405020304" pitchFamily="18" charset="0"/>
              </a:rPr>
              <a:t>La frazione organica gestita </a:t>
            </a:r>
            <a:r>
              <a:rPr lang="it-IT" b="1" dirty="0">
                <a:latin typeface="Calibri" panose="020F0502020204030204" pitchFamily="34" charset="0"/>
                <a:ea typeface="Calibri" panose="020F0502020204030204" pitchFamily="34" charset="0"/>
                <a:cs typeface="Times New Roman" panose="02020603050405020304" pitchFamily="18" charset="0"/>
              </a:rPr>
              <a:t>in </a:t>
            </a:r>
            <a:r>
              <a:rPr lang="it-IT" b="1" u="sng" dirty="0">
                <a:latin typeface="Calibri" panose="020F0502020204030204" pitchFamily="34" charset="0"/>
                <a:ea typeface="Calibri" panose="020F0502020204030204" pitchFamily="34" charset="0"/>
                <a:cs typeface="Times New Roman" panose="02020603050405020304" pitchFamily="18" charset="0"/>
              </a:rPr>
              <a:t>Italia</a:t>
            </a:r>
            <a:r>
              <a:rPr lang="it-IT" b="1" dirty="0">
                <a:latin typeface="Calibri" panose="020F0502020204030204" pitchFamily="34" charset="0"/>
                <a:ea typeface="Calibri" panose="020F0502020204030204" pitchFamily="34" charset="0"/>
                <a:cs typeface="Times New Roman" panose="02020603050405020304" pitchFamily="18" charset="0"/>
              </a:rPr>
              <a:t> nel 2020 </a:t>
            </a:r>
            <a:r>
              <a:rPr lang="it-IT" dirty="0">
                <a:latin typeface="Calibri" panose="020F0502020204030204" pitchFamily="34" charset="0"/>
                <a:ea typeface="Calibri" panose="020F0502020204030204" pitchFamily="34" charset="0"/>
                <a:cs typeface="Times New Roman" panose="02020603050405020304" pitchFamily="18" charset="0"/>
              </a:rPr>
              <a:t>è di 8,2 Mt: </a:t>
            </a:r>
            <a:r>
              <a:rPr lang="it-IT" b="1" dirty="0">
                <a:latin typeface="Calibri" panose="020F0502020204030204" pitchFamily="34" charset="0"/>
                <a:ea typeface="Calibri" panose="020F0502020204030204" pitchFamily="34" charset="0"/>
                <a:cs typeface="Times New Roman" panose="02020603050405020304" pitchFamily="18" charset="0"/>
              </a:rPr>
              <a:t>poco meno della metà è trattata in impianti di compostaggio, il 40% in impianti di trattamento integrato e solo l’11% è trattato in impianti di produzione di biogas</a:t>
            </a:r>
            <a:r>
              <a:rPr lang="it-IT" dirty="0">
                <a:latin typeface="Calibri" panose="020F0502020204030204" pitchFamily="34" charset="0"/>
                <a:ea typeface="Calibri" panose="020F0502020204030204" pitchFamily="34" charset="0"/>
                <a:cs typeface="Times New Roman" panose="02020603050405020304" pitchFamily="18" charset="0"/>
              </a:rPr>
              <a:t>.</a:t>
            </a:r>
            <a:endParaRPr lang="it-IT" sz="16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1200"/>
              </a:spcAft>
            </a:pPr>
            <a:r>
              <a:rPr lang="it-IT" b="1" dirty="0">
                <a:latin typeface="Calibri" panose="020F0502020204030204" pitchFamily="34" charset="0"/>
                <a:ea typeface="Calibri" panose="020F0502020204030204" pitchFamily="34" charset="0"/>
                <a:cs typeface="Times New Roman" panose="02020603050405020304" pitchFamily="18" charset="0"/>
              </a:rPr>
              <a:t>Nel </a:t>
            </a:r>
            <a:r>
              <a:rPr lang="it-IT" b="1" u="sng" dirty="0">
                <a:latin typeface="Calibri" panose="020F0502020204030204" pitchFamily="34" charset="0"/>
                <a:ea typeface="Calibri" panose="020F0502020204030204" pitchFamily="34" charset="0"/>
                <a:cs typeface="Times New Roman" panose="02020603050405020304" pitchFamily="18" charset="0"/>
              </a:rPr>
              <a:t>Sud Italia</a:t>
            </a:r>
            <a:r>
              <a:rPr lang="it-IT" b="1" dirty="0">
                <a:latin typeface="Calibri" panose="020F0502020204030204" pitchFamily="34" charset="0"/>
                <a:ea typeface="Calibri" panose="020F0502020204030204" pitchFamily="34" charset="0"/>
                <a:cs typeface="Times New Roman" panose="02020603050405020304" pitchFamily="18" charset="0"/>
              </a:rPr>
              <a:t> </a:t>
            </a:r>
            <a:r>
              <a:rPr lang="it-IT" dirty="0"/>
              <a:t>la frazione organica gestita è pari a 1,2 Mt: </a:t>
            </a:r>
            <a:r>
              <a:rPr lang="it-IT" b="1" dirty="0"/>
              <a:t>il 74% viene trattato in impianti di compostaggio, il 16% in impianti di trattamento integrato e solo il 10% è destinato in impianti di produzione di biogas.</a:t>
            </a:r>
          </a:p>
          <a:p>
            <a:pPr algn="just">
              <a:lnSpc>
                <a:spcPct val="107000"/>
              </a:lnSpc>
              <a:spcAft>
                <a:spcPts val="1200"/>
              </a:spcAft>
            </a:pP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ttangolo 4">
            <a:extLst>
              <a:ext uri="{FF2B5EF4-FFF2-40B4-BE49-F238E27FC236}">
                <a16:creationId xmlns:a16="http://schemas.microsoft.com/office/drawing/2014/main" xmlns="" id="{AD4C3D3B-7B7E-5547-9337-496D433A65C4}"/>
              </a:ext>
            </a:extLst>
          </p:cNvPr>
          <p:cNvSpPr/>
          <p:nvPr/>
        </p:nvSpPr>
        <p:spPr>
          <a:xfrm>
            <a:off x="380409" y="2665772"/>
            <a:ext cx="4239654" cy="3693319"/>
          </a:xfrm>
          <a:prstGeom prst="rect">
            <a:avLst/>
          </a:prstGeom>
        </p:spPr>
        <p:txBody>
          <a:bodyPr wrap="square">
            <a:spAutoFit/>
          </a:bodyPr>
          <a:lstStyle/>
          <a:p>
            <a:pPr algn="just"/>
            <a:r>
              <a:rPr lang="it-IT" dirty="0"/>
              <a:t>La distribuzione impiantistica dedicata alla gestione della frazione organica presente nel Sud Italia mostra una netta prevalenza di impianti di compostaggio e una scarsa diffusione di impianti di trattamento integrato e di digestione anaerobica. </a:t>
            </a:r>
          </a:p>
          <a:p>
            <a:pPr algn="just"/>
            <a:endParaRPr lang="it-IT" dirty="0"/>
          </a:p>
          <a:p>
            <a:pPr algn="just"/>
            <a:r>
              <a:rPr lang="it-IT" dirty="0"/>
              <a:t>In Basilicata non sono presenti impianti di trattamento della FORSU, mentre in Abruzzo sono presenti solo impianti di compostaggio. </a:t>
            </a:r>
            <a:r>
              <a:rPr lang="it-IT" b="1" dirty="0"/>
              <a:t>Tra tutte le Regioni del Sud gli impianti di digestione anaerobica sono presenti solo in Molise e in Puglia. </a:t>
            </a:r>
          </a:p>
        </p:txBody>
      </p:sp>
      <p:sp>
        <p:nvSpPr>
          <p:cNvPr id="6" name="Rettangolo 5">
            <a:extLst>
              <a:ext uri="{FF2B5EF4-FFF2-40B4-BE49-F238E27FC236}">
                <a16:creationId xmlns:a16="http://schemas.microsoft.com/office/drawing/2014/main" xmlns="" id="{93385326-735F-F648-BA22-4107A8BC1178}"/>
              </a:ext>
            </a:extLst>
          </p:cNvPr>
          <p:cNvSpPr/>
          <p:nvPr/>
        </p:nvSpPr>
        <p:spPr>
          <a:xfrm>
            <a:off x="5785674" y="2805378"/>
            <a:ext cx="6096000" cy="307777"/>
          </a:xfrm>
          <a:prstGeom prst="rect">
            <a:avLst/>
          </a:prstGeom>
        </p:spPr>
        <p:txBody>
          <a:bodyPr>
            <a:spAutoFit/>
          </a:bodyPr>
          <a:lstStyle/>
          <a:p>
            <a:pPr>
              <a:spcAft>
                <a:spcPts val="0"/>
              </a:spcAft>
            </a:pPr>
            <a:r>
              <a:rPr lang="it-IT" sz="1400" b="1" dirty="0">
                <a:latin typeface="Calibri" panose="020F0502020204030204" pitchFamily="34" charset="0"/>
                <a:ea typeface="Calibri" panose="020F0502020204030204" pitchFamily="34" charset="0"/>
                <a:cs typeface="Times New Roman" panose="02020603050405020304" pitchFamily="18" charset="0"/>
              </a:rPr>
              <a:t>Gestione della frazione organica nelle Regioni del Sud, 2020 (</a:t>
            </a:r>
            <a:r>
              <a:rPr lang="it-IT" sz="1400" b="1" dirty="0" err="1">
                <a:latin typeface="Calibri" panose="020F0502020204030204" pitchFamily="34" charset="0"/>
                <a:ea typeface="Calibri" panose="020F0502020204030204" pitchFamily="34" charset="0"/>
                <a:cs typeface="Times New Roman" panose="02020603050405020304" pitchFamily="18" charset="0"/>
              </a:rPr>
              <a:t>kt</a:t>
            </a:r>
            <a:r>
              <a:rPr lang="it-IT" sz="1400" b="1" dirty="0">
                <a:latin typeface="Calibri" panose="020F0502020204030204" pitchFamily="34" charset="0"/>
                <a:ea typeface="Calibri" panose="020F0502020204030204" pitchFamily="34" charset="0"/>
                <a:cs typeface="Times New Roman" panose="02020603050405020304" pitchFamily="18" charset="0"/>
              </a:rPr>
              <a:t>)</a:t>
            </a:r>
            <a:endParaRPr lang="it-IT" sz="1050" b="1" i="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a16="http://schemas.microsoft.com/office/drawing/2014/main" xmlns="" id="{A48E0849-0020-7D4D-B2D9-244A9C89E33D}"/>
              </a:ext>
            </a:extLst>
          </p:cNvPr>
          <p:cNvSpPr/>
          <p:nvPr/>
        </p:nvSpPr>
        <p:spPr>
          <a:xfrm>
            <a:off x="10478948" y="6277198"/>
            <a:ext cx="939681" cy="265457"/>
          </a:xfrm>
          <a:prstGeom prst="rect">
            <a:avLst/>
          </a:prstGeom>
        </p:spPr>
        <p:txBody>
          <a:bodyPr wrap="none">
            <a:spAutoFit/>
          </a:bodyPr>
          <a:lstStyle/>
          <a:p>
            <a:pPr algn="just">
              <a:lnSpc>
                <a:spcPct val="107000"/>
              </a:lnSpc>
              <a:spcAft>
                <a:spcPts val="0"/>
              </a:spcAft>
            </a:pPr>
            <a:r>
              <a:rPr lang="it-IT" sz="1050" i="1" dirty="0">
                <a:latin typeface="Calibri" panose="020F0502020204030204" pitchFamily="34" charset="0"/>
                <a:ea typeface="Calibri" panose="020F0502020204030204" pitchFamily="34" charset="0"/>
                <a:cs typeface="Times New Roman" panose="02020603050405020304" pitchFamily="18" charset="0"/>
              </a:rPr>
              <a:t>Fonte: ISPRA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Immagine 9">
            <a:extLst>
              <a:ext uri="{FF2B5EF4-FFF2-40B4-BE49-F238E27FC236}">
                <a16:creationId xmlns:a16="http://schemas.microsoft.com/office/drawing/2014/main" xmlns="" id="{622C0C63-E74A-DF46-A08A-973B2E9828DE}"/>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11646" y="3113155"/>
            <a:ext cx="6621071" cy="3164043"/>
          </a:xfrm>
          <a:prstGeom prst="rect">
            <a:avLst/>
          </a:prstGeom>
          <a:noFill/>
        </p:spPr>
      </p:pic>
    </p:spTree>
    <p:extLst>
      <p:ext uri="{BB962C8B-B14F-4D97-AF65-F5344CB8AC3E}">
        <p14:creationId xmlns:p14="http://schemas.microsoft.com/office/powerpoint/2010/main" val="1674585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48050EE5-2061-3E41-AF93-15E9C39702E2}"/>
              </a:ext>
            </a:extLst>
          </p:cNvPr>
          <p:cNvSpPr>
            <a:spLocks noGrp="1"/>
          </p:cNvSpPr>
          <p:nvPr>
            <p:ph type="title"/>
          </p:nvPr>
        </p:nvSpPr>
        <p:spPr>
          <a:xfrm>
            <a:off x="409806" y="199617"/>
            <a:ext cx="10755159" cy="1325563"/>
          </a:xfrm>
        </p:spPr>
        <p:txBody>
          <a:bodyPr>
            <a:normAutofit/>
          </a:bodyPr>
          <a:lstStyle/>
          <a:p>
            <a:r>
              <a:rPr lang="it-IT" sz="4000" dirty="0">
                <a:solidFill>
                  <a:schemeClr val="accent2"/>
                </a:solidFill>
              </a:rPr>
              <a:t>SMALTIMENTO IN DISCARICA DEI RIFIUTI URBANI RISPETTO AI TARGET UE</a:t>
            </a:r>
          </a:p>
        </p:txBody>
      </p:sp>
      <p:sp>
        <p:nvSpPr>
          <p:cNvPr id="4" name="Rettangolo 3">
            <a:extLst>
              <a:ext uri="{FF2B5EF4-FFF2-40B4-BE49-F238E27FC236}">
                <a16:creationId xmlns:a16="http://schemas.microsoft.com/office/drawing/2014/main" xmlns="" id="{2D68722B-BB7F-D04B-B257-786FB81ADD8D}"/>
              </a:ext>
            </a:extLst>
          </p:cNvPr>
          <p:cNvSpPr/>
          <p:nvPr/>
        </p:nvSpPr>
        <p:spPr>
          <a:xfrm>
            <a:off x="409808" y="1645740"/>
            <a:ext cx="11299592" cy="646331"/>
          </a:xfrm>
          <a:prstGeom prst="rect">
            <a:avLst/>
          </a:prstGeom>
        </p:spPr>
        <p:txBody>
          <a:bodyPr wrap="square">
            <a:spAutoFit/>
          </a:bodyPr>
          <a:lstStyle/>
          <a:p>
            <a:r>
              <a:rPr lang="it-IT" dirty="0">
                <a:latin typeface="Calibri" panose="020F0502020204030204" pitchFamily="34" charset="0"/>
                <a:ea typeface="Calibri" panose="020F0502020204030204" pitchFamily="34" charset="0"/>
                <a:cs typeface="Times New Roman" panose="02020603050405020304" pitchFamily="18" charset="0"/>
              </a:rPr>
              <a:t>I rifiuti urbani smaltiti in discarica in </a:t>
            </a:r>
            <a:r>
              <a:rPr lang="it-IT" b="1" dirty="0">
                <a:latin typeface="Calibri" panose="020F0502020204030204" pitchFamily="34" charset="0"/>
                <a:ea typeface="Calibri" panose="020F0502020204030204" pitchFamily="34" charset="0"/>
                <a:cs typeface="Times New Roman" panose="02020603050405020304" pitchFamily="18" charset="0"/>
              </a:rPr>
              <a:t>Italia </a:t>
            </a:r>
            <a:r>
              <a:rPr lang="it-IT" dirty="0">
                <a:latin typeface="Calibri" panose="020F0502020204030204" pitchFamily="34" charset="0"/>
                <a:ea typeface="Calibri" panose="020F0502020204030204" pitchFamily="34" charset="0"/>
                <a:cs typeface="Times New Roman" panose="02020603050405020304" pitchFamily="18" charset="0"/>
              </a:rPr>
              <a:t>nel 2020 sono 5,8 Mt, </a:t>
            </a:r>
            <a:r>
              <a:rPr lang="it-IT" b="1" dirty="0">
                <a:latin typeface="Calibri" panose="020F0502020204030204" pitchFamily="34" charset="0"/>
                <a:ea typeface="Calibri" panose="020F0502020204030204" pitchFamily="34" charset="0"/>
                <a:cs typeface="Times New Roman" panose="02020603050405020304" pitchFamily="18" charset="0"/>
              </a:rPr>
              <a:t>pari al 20% della produzione</a:t>
            </a:r>
            <a:r>
              <a:rPr lang="it-IT" dirty="0">
                <a:latin typeface="Calibri" panose="020F0502020204030204" pitchFamily="34" charset="0"/>
                <a:ea typeface="Calibri" panose="020F0502020204030204" pitchFamily="34" charset="0"/>
                <a:cs typeface="Times New Roman" panose="02020603050405020304" pitchFamily="18" charset="0"/>
              </a:rPr>
              <a:t>, mentre </a:t>
            </a:r>
            <a:r>
              <a:rPr lang="it-IT" b="1" dirty="0">
                <a:latin typeface="Calibri" panose="020F0502020204030204" pitchFamily="34" charset="0"/>
                <a:ea typeface="Calibri" panose="020F0502020204030204" pitchFamily="34" charset="0"/>
                <a:cs typeface="Times New Roman" panose="02020603050405020304" pitchFamily="18" charset="0"/>
              </a:rPr>
              <a:t>al Sud </a:t>
            </a:r>
            <a:r>
              <a:rPr lang="it-IT" dirty="0">
                <a:latin typeface="Calibri" panose="020F0502020204030204" pitchFamily="34" charset="0"/>
                <a:ea typeface="Calibri" panose="020F0502020204030204" pitchFamily="34" charset="0"/>
                <a:cs typeface="Times New Roman" panose="02020603050405020304" pitchFamily="18" charset="0"/>
              </a:rPr>
              <a:t>lo smaltimento in discarica </a:t>
            </a:r>
            <a:r>
              <a:rPr lang="it-IT" b="1" dirty="0">
                <a:latin typeface="Calibri" panose="020F0502020204030204" pitchFamily="34" charset="0"/>
                <a:ea typeface="Calibri" panose="020F0502020204030204" pitchFamily="34" charset="0"/>
                <a:cs typeface="Times New Roman" panose="02020603050405020304" pitchFamily="18" charset="0"/>
              </a:rPr>
              <a:t>è sempre del 20%, corrispondente a circa 1,3 Mt.</a:t>
            </a:r>
            <a:r>
              <a:rPr lang="it-IT" b="1" dirty="0"/>
              <a:t> </a:t>
            </a:r>
          </a:p>
        </p:txBody>
      </p:sp>
      <p:sp>
        <p:nvSpPr>
          <p:cNvPr id="5" name="Rettangolo 4">
            <a:extLst>
              <a:ext uri="{FF2B5EF4-FFF2-40B4-BE49-F238E27FC236}">
                <a16:creationId xmlns:a16="http://schemas.microsoft.com/office/drawing/2014/main" xmlns="" id="{5851C88D-F009-8740-A503-E7ABAFBB3EAB}"/>
              </a:ext>
            </a:extLst>
          </p:cNvPr>
          <p:cNvSpPr/>
          <p:nvPr/>
        </p:nvSpPr>
        <p:spPr>
          <a:xfrm>
            <a:off x="409807" y="2448412"/>
            <a:ext cx="6096000" cy="523220"/>
          </a:xfrm>
          <a:prstGeom prst="rect">
            <a:avLst/>
          </a:prstGeom>
        </p:spPr>
        <p:txBody>
          <a:bodyPr>
            <a:spAutoFit/>
          </a:bodyPr>
          <a:lstStyle/>
          <a:p>
            <a:r>
              <a:rPr lang="it-IT" sz="1400" b="1" dirty="0">
                <a:latin typeface="Calibri" panose="020F0502020204030204" pitchFamily="34" charset="0"/>
                <a:ea typeface="Calibri" panose="020F0502020204030204" pitchFamily="34" charset="0"/>
                <a:cs typeface="Times New Roman" panose="02020603050405020304" pitchFamily="18" charset="0"/>
              </a:rPr>
              <a:t>Percentuale di smaltimento in discarica rispetto alla produzione per le Regioni del Sud, 2020 (%)</a:t>
            </a:r>
            <a:endParaRPr lang="it-IT" sz="1400" dirty="0"/>
          </a:p>
        </p:txBody>
      </p:sp>
      <p:sp>
        <p:nvSpPr>
          <p:cNvPr id="7" name="Rettangolo 6">
            <a:extLst>
              <a:ext uri="{FF2B5EF4-FFF2-40B4-BE49-F238E27FC236}">
                <a16:creationId xmlns:a16="http://schemas.microsoft.com/office/drawing/2014/main" xmlns="" id="{870DCE39-9C55-024D-BB58-4A5C9D2A13EB}"/>
              </a:ext>
            </a:extLst>
          </p:cNvPr>
          <p:cNvSpPr/>
          <p:nvPr/>
        </p:nvSpPr>
        <p:spPr>
          <a:xfrm>
            <a:off x="7014326" y="2710022"/>
            <a:ext cx="4150640" cy="3139321"/>
          </a:xfrm>
          <a:prstGeom prst="rect">
            <a:avLst/>
          </a:prstGeom>
        </p:spPr>
        <p:txBody>
          <a:bodyPr wrap="square">
            <a:spAutoFit/>
          </a:bodyPr>
          <a:lstStyle/>
          <a:p>
            <a:pPr algn="just"/>
            <a:r>
              <a:rPr lang="it-IT" dirty="0"/>
              <a:t>Analizzando i dati relativi alle diverse forme di gestione messe in atto a livello regionale si evidenzia che </a:t>
            </a:r>
            <a:r>
              <a:rPr lang="it-IT" b="1" dirty="0"/>
              <a:t>nelle Regioni del Sud</a:t>
            </a:r>
            <a:r>
              <a:rPr lang="it-IT" b="1" i="1" dirty="0"/>
              <a:t> </a:t>
            </a:r>
            <a:r>
              <a:rPr lang="it-IT" b="1" dirty="0"/>
              <a:t>l’utilizzo della discarica rappresenta la seconda modalità di gestione dei rifiuti urbani.</a:t>
            </a:r>
            <a:r>
              <a:rPr lang="it-IT" dirty="0"/>
              <a:t> </a:t>
            </a:r>
          </a:p>
          <a:p>
            <a:pPr algn="just"/>
            <a:r>
              <a:rPr lang="it-IT" dirty="0"/>
              <a:t>Le Regioni del Sud risultano ancora distanti dall’obiettivo del conferimento massimo in discarica del 10% entro il 2035. Infatti, </a:t>
            </a:r>
            <a:r>
              <a:rPr lang="it-IT" b="1" dirty="0"/>
              <a:t>solo la Campania ad oggi ha raggiunto il target fissato per il 2035.</a:t>
            </a:r>
          </a:p>
        </p:txBody>
      </p:sp>
      <p:sp>
        <p:nvSpPr>
          <p:cNvPr id="8" name="Rettangolo 7">
            <a:extLst>
              <a:ext uri="{FF2B5EF4-FFF2-40B4-BE49-F238E27FC236}">
                <a16:creationId xmlns:a16="http://schemas.microsoft.com/office/drawing/2014/main" xmlns="" id="{62F21657-0331-B743-8FA4-E5D898EAD5EC}"/>
              </a:ext>
            </a:extLst>
          </p:cNvPr>
          <p:cNvSpPr/>
          <p:nvPr/>
        </p:nvSpPr>
        <p:spPr>
          <a:xfrm>
            <a:off x="369848" y="6209837"/>
            <a:ext cx="939681" cy="265457"/>
          </a:xfrm>
          <a:prstGeom prst="rect">
            <a:avLst/>
          </a:prstGeom>
        </p:spPr>
        <p:txBody>
          <a:bodyPr wrap="none">
            <a:spAutoFit/>
          </a:bodyPr>
          <a:lstStyle/>
          <a:p>
            <a:pPr algn="just">
              <a:lnSpc>
                <a:spcPct val="107000"/>
              </a:lnSpc>
              <a:spcAft>
                <a:spcPts val="0"/>
              </a:spcAft>
            </a:pPr>
            <a:r>
              <a:rPr lang="it-IT" sz="1050" i="1" dirty="0">
                <a:latin typeface="Calibri" panose="020F0502020204030204" pitchFamily="34" charset="0"/>
                <a:ea typeface="Calibri" panose="020F0502020204030204" pitchFamily="34" charset="0"/>
                <a:cs typeface="Times New Roman" panose="02020603050405020304" pitchFamily="18" charset="0"/>
              </a:rPr>
              <a:t>Fonte: ISPRA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magine 8">
            <a:extLst>
              <a:ext uri="{FF2B5EF4-FFF2-40B4-BE49-F238E27FC236}">
                <a16:creationId xmlns:a16="http://schemas.microsoft.com/office/drawing/2014/main" xmlns="" id="{8A3E9F5B-3640-2B45-8BB1-72DA1D0D761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806" y="3127973"/>
            <a:ext cx="5855676" cy="2976056"/>
          </a:xfrm>
          <a:prstGeom prst="rect">
            <a:avLst/>
          </a:prstGeom>
          <a:noFill/>
        </p:spPr>
      </p:pic>
    </p:spTree>
    <p:extLst>
      <p:ext uri="{BB962C8B-B14F-4D97-AF65-F5344CB8AC3E}">
        <p14:creationId xmlns:p14="http://schemas.microsoft.com/office/powerpoint/2010/main" val="1057585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ttangolo con angoli arrotondati 12">
            <a:extLst>
              <a:ext uri="{FF2B5EF4-FFF2-40B4-BE49-F238E27FC236}">
                <a16:creationId xmlns:a16="http://schemas.microsoft.com/office/drawing/2014/main" xmlns="" id="{6D61AE5E-773E-2442-B8B9-0D93B0574C4F}"/>
              </a:ext>
            </a:extLst>
          </p:cNvPr>
          <p:cNvSpPr/>
          <p:nvPr/>
        </p:nvSpPr>
        <p:spPr>
          <a:xfrm>
            <a:off x="6700602" y="1859820"/>
            <a:ext cx="4946754" cy="4659442"/>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xmlns="" id="{FF169273-E217-8646-A744-9097A69C99EB}"/>
              </a:ext>
            </a:extLst>
          </p:cNvPr>
          <p:cNvSpPr>
            <a:spLocks noGrp="1"/>
          </p:cNvSpPr>
          <p:nvPr>
            <p:ph type="title"/>
          </p:nvPr>
        </p:nvSpPr>
        <p:spPr>
          <a:xfrm>
            <a:off x="301556" y="-194969"/>
            <a:ext cx="11684796" cy="1325563"/>
          </a:xfrm>
        </p:spPr>
        <p:txBody>
          <a:bodyPr>
            <a:normAutofit/>
          </a:bodyPr>
          <a:lstStyle/>
          <a:p>
            <a:r>
              <a:rPr lang="it-IT" sz="2800" b="1" dirty="0">
                <a:solidFill>
                  <a:schemeClr val="accent2"/>
                </a:solidFill>
              </a:rPr>
              <a:t>I COSTI DI GESTIONE DEI RIFIUTI URBANI E DELLA RACCOLTA DIFFERENZIATA </a:t>
            </a:r>
            <a:endParaRPr lang="it-IT" sz="2800" dirty="0">
              <a:solidFill>
                <a:schemeClr val="accent2"/>
              </a:solidFill>
            </a:endParaRPr>
          </a:p>
        </p:txBody>
      </p:sp>
      <p:sp>
        <p:nvSpPr>
          <p:cNvPr id="4" name="Rettangolo 3">
            <a:extLst>
              <a:ext uri="{FF2B5EF4-FFF2-40B4-BE49-F238E27FC236}">
                <a16:creationId xmlns:a16="http://schemas.microsoft.com/office/drawing/2014/main" xmlns="" id="{2EF01EE4-DAE9-774A-ABF2-C1548F85B821}"/>
              </a:ext>
            </a:extLst>
          </p:cNvPr>
          <p:cNvSpPr/>
          <p:nvPr/>
        </p:nvSpPr>
        <p:spPr>
          <a:xfrm>
            <a:off x="301556" y="997842"/>
            <a:ext cx="11836941" cy="923330"/>
          </a:xfrm>
          <a:prstGeom prst="rect">
            <a:avLst/>
          </a:prstGeom>
        </p:spPr>
        <p:txBody>
          <a:bodyPr wrap="square">
            <a:spAutoFit/>
          </a:bodyPr>
          <a:lstStyle/>
          <a:p>
            <a:r>
              <a:rPr lang="it-IT" dirty="0">
                <a:latin typeface="Calibri" panose="020F0502020204030204" pitchFamily="34" charset="0"/>
                <a:ea typeface="Calibri" panose="020F0502020204030204" pitchFamily="34" charset="0"/>
                <a:cs typeface="Times New Roman" panose="02020603050405020304" pitchFamily="18" charset="0"/>
              </a:rPr>
              <a:t>L’ARERA ha varato a fine 2019 un nuovo metodo tariffario per il servizio integrato di gestione dei rifiuti.</a:t>
            </a:r>
            <a:r>
              <a:rPr lang="it-IT" b="1" dirty="0">
                <a:latin typeface="Calibri" panose="020F0502020204030204" pitchFamily="34" charset="0"/>
                <a:ea typeface="Calibri" panose="020F0502020204030204" pitchFamily="34" charset="0"/>
                <a:cs typeface="Times New Roman" panose="02020603050405020304" pitchFamily="18" charset="0"/>
              </a:rPr>
              <a:t> Nel 2020 il costo medio annuo pro capite di gestione dei rifiuti urbani in Italia è stato pari a 185,57 €/ab*anno. Il costo totale annuo pro capite del servizio nel 2020 risulta al Sud pari a 195,67 €/ab. </a:t>
            </a:r>
            <a:endParaRPr lang="it-IT" dirty="0"/>
          </a:p>
        </p:txBody>
      </p:sp>
      <p:sp>
        <p:nvSpPr>
          <p:cNvPr id="8" name="Rettangolo 7">
            <a:extLst>
              <a:ext uri="{FF2B5EF4-FFF2-40B4-BE49-F238E27FC236}">
                <a16:creationId xmlns:a16="http://schemas.microsoft.com/office/drawing/2014/main" xmlns="" id="{E0E3CE6B-6D03-1C42-82C8-965E4FDD8129}"/>
              </a:ext>
            </a:extLst>
          </p:cNvPr>
          <p:cNvSpPr/>
          <p:nvPr/>
        </p:nvSpPr>
        <p:spPr>
          <a:xfrm>
            <a:off x="407074" y="6133885"/>
            <a:ext cx="939681" cy="265457"/>
          </a:xfrm>
          <a:prstGeom prst="rect">
            <a:avLst/>
          </a:prstGeom>
        </p:spPr>
        <p:txBody>
          <a:bodyPr wrap="none">
            <a:spAutoFit/>
          </a:bodyPr>
          <a:lstStyle/>
          <a:p>
            <a:pPr algn="just">
              <a:lnSpc>
                <a:spcPct val="107000"/>
              </a:lnSpc>
              <a:spcAft>
                <a:spcPts val="0"/>
              </a:spcAft>
            </a:pPr>
            <a:r>
              <a:rPr lang="it-IT" sz="1050" i="1" dirty="0">
                <a:latin typeface="Calibri" panose="020F0502020204030204" pitchFamily="34" charset="0"/>
                <a:ea typeface="Calibri" panose="020F0502020204030204" pitchFamily="34" charset="0"/>
                <a:cs typeface="Times New Roman" panose="02020603050405020304" pitchFamily="18" charset="0"/>
              </a:rPr>
              <a:t>Fonte: ISPRA </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a:extLst>
              <a:ext uri="{FF2B5EF4-FFF2-40B4-BE49-F238E27FC236}">
                <a16:creationId xmlns:a16="http://schemas.microsoft.com/office/drawing/2014/main" xmlns="" id="{D02C95B1-C087-E947-965D-43FB1656FF34}"/>
              </a:ext>
            </a:extLst>
          </p:cNvPr>
          <p:cNvSpPr/>
          <p:nvPr/>
        </p:nvSpPr>
        <p:spPr>
          <a:xfrm>
            <a:off x="6820850" y="2118818"/>
            <a:ext cx="4616318" cy="4340484"/>
          </a:xfrm>
          <a:prstGeom prst="rect">
            <a:avLst/>
          </a:prstGeom>
        </p:spPr>
        <p:txBody>
          <a:bodyPr wrap="square">
            <a:spAutoFit/>
          </a:bodyPr>
          <a:lstStyle/>
          <a:p>
            <a:pPr marL="285750" indent="-285750" algn="just">
              <a:lnSpc>
                <a:spcPct val="107000"/>
              </a:lnSpc>
              <a:spcAft>
                <a:spcPts val="1200"/>
              </a:spcAft>
              <a:buFont typeface="Wingdings" pitchFamily="2" charset="2"/>
              <a:buChar char="ü"/>
            </a:pPr>
            <a:r>
              <a:rPr lang="it-IT" sz="1600" b="1" dirty="0">
                <a:latin typeface="Calibri" panose="020F0502020204030204" pitchFamily="34" charset="0"/>
                <a:ea typeface="Calibri" panose="020F0502020204030204" pitchFamily="34" charset="0"/>
                <a:cs typeface="Times New Roman" panose="02020603050405020304" pitchFamily="18" charset="0"/>
              </a:rPr>
              <a:t>Nel 2020, la Campania ha il costo medio annuo pro capite di gestione dei rifiuti urbani più elevato (208,89 €/ab),</a:t>
            </a:r>
            <a:r>
              <a:rPr lang="it-IT" sz="1600" dirty="0">
                <a:latin typeface="Calibri" panose="020F0502020204030204" pitchFamily="34" charset="0"/>
                <a:ea typeface="Calibri" panose="020F0502020204030204" pitchFamily="34" charset="0"/>
                <a:cs typeface="Times New Roman" panose="02020603050405020304" pitchFamily="18" charset="0"/>
              </a:rPr>
              <a:t> seguita dalla </a:t>
            </a:r>
            <a:r>
              <a:rPr lang="it-IT" sz="1600" b="1" dirty="0">
                <a:latin typeface="Calibri" panose="020F0502020204030204" pitchFamily="34" charset="0"/>
                <a:ea typeface="Calibri" panose="020F0502020204030204" pitchFamily="34" charset="0"/>
                <a:cs typeface="Times New Roman" panose="02020603050405020304" pitchFamily="18" charset="0"/>
              </a:rPr>
              <a:t>Sardegna</a:t>
            </a:r>
            <a:r>
              <a:rPr lang="it-IT" sz="1600" dirty="0">
                <a:latin typeface="Calibri" panose="020F0502020204030204" pitchFamily="34" charset="0"/>
                <a:ea typeface="Calibri" panose="020F0502020204030204" pitchFamily="34" charset="0"/>
                <a:cs typeface="Times New Roman" panose="02020603050405020304" pitchFamily="18" charset="0"/>
              </a:rPr>
              <a:t> (196,25 €/ab), dalla </a:t>
            </a:r>
            <a:r>
              <a:rPr lang="it-IT" sz="1600" b="1" dirty="0">
                <a:latin typeface="Calibri" panose="020F0502020204030204" pitchFamily="34" charset="0"/>
                <a:ea typeface="Calibri" panose="020F0502020204030204" pitchFamily="34" charset="0"/>
                <a:cs typeface="Times New Roman" panose="02020603050405020304" pitchFamily="18" charset="0"/>
              </a:rPr>
              <a:t>Puglia</a:t>
            </a:r>
            <a:r>
              <a:rPr lang="it-IT" sz="1600" dirty="0">
                <a:latin typeface="Calibri" panose="020F0502020204030204" pitchFamily="34" charset="0"/>
                <a:ea typeface="Calibri" panose="020F0502020204030204" pitchFamily="34" charset="0"/>
                <a:cs typeface="Times New Roman" panose="02020603050405020304" pitchFamily="18" charset="0"/>
              </a:rPr>
              <a:t> (190,88 €/kg), dalla </a:t>
            </a:r>
            <a:r>
              <a:rPr lang="it-IT" sz="1600" b="1" dirty="0">
                <a:latin typeface="Calibri" panose="020F0502020204030204" pitchFamily="34" charset="0"/>
                <a:ea typeface="Calibri" panose="020F0502020204030204" pitchFamily="34" charset="0"/>
                <a:cs typeface="Times New Roman" panose="02020603050405020304" pitchFamily="18" charset="0"/>
              </a:rPr>
              <a:t>Calabria</a:t>
            </a:r>
            <a:r>
              <a:rPr lang="it-IT" sz="1600" dirty="0">
                <a:latin typeface="Calibri" panose="020F0502020204030204" pitchFamily="34" charset="0"/>
                <a:ea typeface="Calibri" panose="020F0502020204030204" pitchFamily="34" charset="0"/>
                <a:cs typeface="Times New Roman" panose="02020603050405020304" pitchFamily="18" charset="0"/>
              </a:rPr>
              <a:t> (190,12 €/kg), dall’</a:t>
            </a:r>
            <a:r>
              <a:rPr lang="it-IT" sz="1600" b="1" dirty="0">
                <a:latin typeface="Calibri" panose="020F0502020204030204" pitchFamily="34" charset="0"/>
                <a:ea typeface="Calibri" panose="020F0502020204030204" pitchFamily="34" charset="0"/>
                <a:cs typeface="Times New Roman" panose="02020603050405020304" pitchFamily="18" charset="0"/>
              </a:rPr>
              <a:t>Abruzzo</a:t>
            </a:r>
            <a:r>
              <a:rPr lang="it-IT" sz="1600" dirty="0">
                <a:latin typeface="Calibri" panose="020F0502020204030204" pitchFamily="34" charset="0"/>
                <a:ea typeface="Calibri" panose="020F0502020204030204" pitchFamily="34" charset="0"/>
                <a:cs typeface="Times New Roman" panose="02020603050405020304" pitchFamily="18" charset="0"/>
              </a:rPr>
              <a:t> (179,23 €/kg), dalla </a:t>
            </a:r>
            <a:r>
              <a:rPr lang="it-IT" sz="1600" b="1" dirty="0">
                <a:latin typeface="Calibri" panose="020F0502020204030204" pitchFamily="34" charset="0"/>
                <a:ea typeface="Calibri" panose="020F0502020204030204" pitchFamily="34" charset="0"/>
                <a:cs typeface="Times New Roman" panose="02020603050405020304" pitchFamily="18" charset="0"/>
              </a:rPr>
              <a:t>Basilicata</a:t>
            </a:r>
            <a:r>
              <a:rPr lang="it-IT" sz="1600" dirty="0">
                <a:latin typeface="Calibri" panose="020F0502020204030204" pitchFamily="34" charset="0"/>
                <a:ea typeface="Calibri" panose="020F0502020204030204" pitchFamily="34" charset="0"/>
                <a:cs typeface="Times New Roman" panose="02020603050405020304" pitchFamily="18" charset="0"/>
              </a:rPr>
              <a:t> (167,22 €/kg) e infine, con valori inferiori rispetto alle altre Regioni, il </a:t>
            </a:r>
            <a:r>
              <a:rPr lang="it-IT" sz="1600" b="1" dirty="0">
                <a:latin typeface="Calibri" panose="020F0502020204030204" pitchFamily="34" charset="0"/>
                <a:ea typeface="Calibri" panose="020F0502020204030204" pitchFamily="34" charset="0"/>
                <a:cs typeface="Times New Roman" panose="02020603050405020304" pitchFamily="18" charset="0"/>
              </a:rPr>
              <a:t>Molise</a:t>
            </a:r>
            <a:r>
              <a:rPr lang="it-IT" sz="1600" dirty="0">
                <a:latin typeface="Calibri" panose="020F0502020204030204" pitchFamily="34" charset="0"/>
                <a:ea typeface="Calibri" panose="020F0502020204030204" pitchFamily="34" charset="0"/>
                <a:cs typeface="Times New Roman" panose="02020603050405020304" pitchFamily="18" charset="0"/>
              </a:rPr>
              <a:t> (131,75 €/kg) </a:t>
            </a:r>
          </a:p>
          <a:p>
            <a:pPr marL="285750" indent="-285750" algn="just">
              <a:lnSpc>
                <a:spcPct val="107000"/>
              </a:lnSpc>
              <a:spcAft>
                <a:spcPts val="1200"/>
              </a:spcAft>
              <a:buFont typeface="Wingdings" pitchFamily="2" charset="2"/>
              <a:buChar char="ü"/>
            </a:pPr>
            <a:r>
              <a:rPr lang="it-IT" sz="1600" b="1" dirty="0">
                <a:latin typeface="Calibri" panose="020F0502020204030204" pitchFamily="34" charset="0"/>
                <a:ea typeface="Calibri" panose="020F0502020204030204" pitchFamily="34" charset="0"/>
                <a:cs typeface="Times New Roman" panose="02020603050405020304" pitchFamily="18" charset="0"/>
              </a:rPr>
              <a:t>Rispetto al 2019, l’unica Regione che ha riportato un decremento nei costi di gestione è il Molise</a:t>
            </a:r>
            <a:r>
              <a:rPr lang="it-IT" sz="1600" dirty="0">
                <a:latin typeface="Calibri" panose="020F0502020204030204" pitchFamily="34" charset="0"/>
                <a:ea typeface="Calibri" panose="020F0502020204030204" pitchFamily="34" charset="0"/>
                <a:cs typeface="Times New Roman" panose="02020603050405020304" pitchFamily="18" charset="0"/>
              </a:rPr>
              <a:t>, passando da 140,10 €/ab nel 2019 a 131,75 nel 2020, segnando una riduzione di -8,35 €/ab</a:t>
            </a:r>
          </a:p>
          <a:p>
            <a:pPr marL="285750" indent="-285750" algn="just">
              <a:lnSpc>
                <a:spcPct val="107000"/>
              </a:lnSpc>
              <a:spcAft>
                <a:spcPts val="1200"/>
              </a:spcAft>
              <a:buFont typeface="Wingdings" pitchFamily="2" charset="2"/>
              <a:buChar char="ü"/>
            </a:pPr>
            <a:r>
              <a:rPr lang="it-IT" sz="1600" b="1" dirty="0">
                <a:latin typeface="Calibri" panose="020F0502020204030204" pitchFamily="34" charset="0"/>
                <a:ea typeface="Calibri" panose="020F0502020204030204" pitchFamily="34" charset="0"/>
                <a:cs typeface="Times New Roman" panose="02020603050405020304" pitchFamily="18" charset="0"/>
              </a:rPr>
              <a:t>L’Abruzzo è la Regione che ha incrementato maggiormente i propri costi medi pro-capite</a:t>
            </a:r>
            <a:r>
              <a:rPr lang="it-IT" sz="1600" dirty="0">
                <a:latin typeface="Calibri" panose="020F0502020204030204" pitchFamily="34" charset="0"/>
                <a:ea typeface="Calibri" panose="020F0502020204030204" pitchFamily="34" charset="0"/>
                <a:cs typeface="Times New Roman" panose="02020603050405020304" pitchFamily="18" charset="0"/>
              </a:rPr>
              <a:t>, passando da 167,18 a 179,23 €/kg (+12,05 €/kg)</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CasellaDiTesto 4">
            <a:extLst>
              <a:ext uri="{FF2B5EF4-FFF2-40B4-BE49-F238E27FC236}">
                <a16:creationId xmlns:a16="http://schemas.microsoft.com/office/drawing/2014/main" xmlns="" id="{F1180BB1-50C6-C8B4-897C-AE3B0C2E3645}"/>
              </a:ext>
            </a:extLst>
          </p:cNvPr>
          <p:cNvSpPr txBox="1"/>
          <p:nvPr/>
        </p:nvSpPr>
        <p:spPr>
          <a:xfrm>
            <a:off x="278188" y="2468585"/>
            <a:ext cx="6410529" cy="523220"/>
          </a:xfrm>
          <a:prstGeom prst="rect">
            <a:avLst/>
          </a:prstGeom>
          <a:noFill/>
        </p:spPr>
        <p:txBody>
          <a:bodyPr wrap="square" rtlCol="0">
            <a:spAutoFit/>
          </a:bodyPr>
          <a:lstStyle/>
          <a:p>
            <a:pPr algn="ctr"/>
            <a:r>
              <a:rPr lang="it-IT" sz="1400" b="1" dirty="0"/>
              <a:t>Andamento dei costi medi totali di gestione rispetto alle percentuali di RD nelle Regioni del Sud Italia, 2020 (% e €cent/kg)</a:t>
            </a:r>
          </a:p>
        </p:txBody>
      </p:sp>
      <p:pic>
        <p:nvPicPr>
          <p:cNvPr id="14" name="Immagine 13">
            <a:extLst>
              <a:ext uri="{FF2B5EF4-FFF2-40B4-BE49-F238E27FC236}">
                <a16:creationId xmlns:a16="http://schemas.microsoft.com/office/drawing/2014/main" xmlns="" id="{EDD305A9-E690-1B4E-95A2-00B661D2D1A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174" y="2991805"/>
            <a:ext cx="5654744" cy="3175009"/>
          </a:xfrm>
          <a:prstGeom prst="rect">
            <a:avLst/>
          </a:prstGeom>
          <a:noFill/>
        </p:spPr>
      </p:pic>
    </p:spTree>
    <p:extLst>
      <p:ext uri="{BB962C8B-B14F-4D97-AF65-F5344CB8AC3E}">
        <p14:creationId xmlns:p14="http://schemas.microsoft.com/office/powerpoint/2010/main" val="19648259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xmlns="" id="{98DC8708-C09A-7442-A3D5-B21622C1690C}"/>
              </a:ext>
            </a:extLst>
          </p:cNvPr>
          <p:cNvSpPr/>
          <p:nvPr/>
        </p:nvSpPr>
        <p:spPr>
          <a:xfrm>
            <a:off x="5553978" y="4267984"/>
            <a:ext cx="6341837" cy="2120116"/>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Titolo 1">
            <a:extLst>
              <a:ext uri="{FF2B5EF4-FFF2-40B4-BE49-F238E27FC236}">
                <a16:creationId xmlns:a16="http://schemas.microsoft.com/office/drawing/2014/main" xmlns="" id="{2413416F-81C2-F642-9974-B5520176B6CF}"/>
              </a:ext>
            </a:extLst>
          </p:cNvPr>
          <p:cNvSpPr>
            <a:spLocks noGrp="1"/>
          </p:cNvSpPr>
          <p:nvPr>
            <p:ph type="title"/>
          </p:nvPr>
        </p:nvSpPr>
        <p:spPr>
          <a:xfrm>
            <a:off x="396402" y="18255"/>
            <a:ext cx="11399196" cy="1325563"/>
          </a:xfrm>
        </p:spPr>
        <p:txBody>
          <a:bodyPr>
            <a:normAutofit/>
          </a:bodyPr>
          <a:lstStyle/>
          <a:p>
            <a:r>
              <a:rPr lang="it-IT" sz="3200" b="1" dirty="0">
                <a:solidFill>
                  <a:schemeClr val="accent2"/>
                </a:solidFill>
              </a:rPr>
              <a:t>L’ADEGUAMENTO DEI PIANI REGIONALI DI GESTIONE DEI RIFIUTI AI RECENTI INDIRIZZI EUROPEI </a:t>
            </a:r>
            <a:endParaRPr lang="it-IT" sz="3200" dirty="0">
              <a:solidFill>
                <a:schemeClr val="accent2"/>
              </a:solidFill>
            </a:endParaRPr>
          </a:p>
        </p:txBody>
      </p:sp>
      <p:sp>
        <p:nvSpPr>
          <p:cNvPr id="4" name="Rettangolo 3">
            <a:extLst>
              <a:ext uri="{FF2B5EF4-FFF2-40B4-BE49-F238E27FC236}">
                <a16:creationId xmlns:a16="http://schemas.microsoft.com/office/drawing/2014/main" xmlns="" id="{54E532CA-26A7-244D-B8B2-14DDEFF8CAC9}"/>
              </a:ext>
            </a:extLst>
          </p:cNvPr>
          <p:cNvSpPr/>
          <p:nvPr/>
        </p:nvSpPr>
        <p:spPr>
          <a:xfrm>
            <a:off x="-1" y="1588261"/>
            <a:ext cx="5019473" cy="4739118"/>
          </a:xfrm>
          <a:prstGeom prst="rect">
            <a:avLst/>
          </a:prstGeom>
        </p:spPr>
        <p:txBody>
          <a:bodyPr wrap="square">
            <a:spAutoFit/>
          </a:bodyPr>
          <a:lstStyle/>
          <a:p>
            <a:pPr marL="742950" lvl="1" indent="-285750" algn="just">
              <a:lnSpc>
                <a:spcPct val="107000"/>
              </a:lnSpc>
              <a:spcBef>
                <a:spcPts val="200"/>
              </a:spcBef>
              <a:spcAft>
                <a:spcPts val="1200"/>
              </a:spcAft>
              <a:buClr>
                <a:schemeClr val="accent2"/>
              </a:buClr>
              <a:buSzPts val="1600"/>
              <a:buFont typeface="Arial" panose="020B0604020202020204" pitchFamily="34" charset="0"/>
              <a:buChar char="•"/>
            </a:pPr>
            <a:r>
              <a:rPr lang="it-IT" sz="1600" dirty="0">
                <a:cs typeface="Times New Roman" panose="02020603050405020304" pitchFamily="18" charset="0"/>
              </a:rPr>
              <a:t>Il</a:t>
            </a:r>
            <a:r>
              <a:rPr lang="it-IT" sz="1600" dirty="0"/>
              <a:t> Ministero della transizione ecologica nel dicembre del 2020 ha trasmesso alle Regioni la nota con la quale </a:t>
            </a:r>
            <a:r>
              <a:rPr lang="it-IT" sz="1600" b="1" dirty="0"/>
              <a:t>la Commissione europea ha richiamato l’Italia all’obbligo di adeguare i piani regionali per la gestione dei rifiuti alla direttiva 2018/851</a:t>
            </a:r>
            <a:r>
              <a:rPr lang="it-IT" sz="1600" dirty="0"/>
              <a:t>. I piani regionali devono quindi inserirsi nel percorso del </a:t>
            </a:r>
            <a:r>
              <a:rPr lang="it-IT" sz="1600" b="1" dirty="0"/>
              <a:t>“Nuovo piano d’Azione per l’economia circolare” </a:t>
            </a:r>
          </a:p>
          <a:p>
            <a:pPr marL="742950" lvl="1" indent="-285750" algn="just">
              <a:lnSpc>
                <a:spcPct val="107000"/>
              </a:lnSpc>
              <a:spcBef>
                <a:spcPts val="200"/>
              </a:spcBef>
              <a:spcAft>
                <a:spcPts val="1200"/>
              </a:spcAft>
              <a:buClr>
                <a:schemeClr val="accent2"/>
              </a:buClr>
              <a:buSzPts val="1600"/>
              <a:buFont typeface="Arial" panose="020B0604020202020204" pitchFamily="34" charset="0"/>
              <a:buChar char="•"/>
            </a:pPr>
            <a:r>
              <a:rPr lang="it-IT" sz="1600" dirty="0"/>
              <a:t>Inoltre, ai sensi dell’art. 199, comma 8 del D.lgs. n. 152/2006, </a:t>
            </a:r>
            <a:r>
              <a:rPr lang="it-IT" sz="1600" b="1" dirty="0"/>
              <a:t>le Regioni sono tenute ad approvare o adeguare i rispettivi piani regionali di gestione dei rifiuti entro 18 mesi dalla pubblicazione del nuovo Programma nazionale per la gestione dei rifiuti</a:t>
            </a:r>
            <a:r>
              <a:rPr lang="it-IT" sz="1600" dirty="0"/>
              <a:t>, a meno che gli stessi non siano già conformi nei contenuti o in grado di garantire comunque il raggiungimento degli obiettivi previsti dalla normativa europea. </a:t>
            </a:r>
            <a:endParaRPr lang="it-IT" sz="1200"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5" name="Rettangolo 4">
            <a:extLst>
              <a:ext uri="{FF2B5EF4-FFF2-40B4-BE49-F238E27FC236}">
                <a16:creationId xmlns:a16="http://schemas.microsoft.com/office/drawing/2014/main" xmlns="" id="{3FF91B78-6DE3-E944-BD3D-61D97F0858CE}"/>
              </a:ext>
            </a:extLst>
          </p:cNvPr>
          <p:cNvSpPr/>
          <p:nvPr/>
        </p:nvSpPr>
        <p:spPr>
          <a:xfrm>
            <a:off x="5799815" y="1292259"/>
            <a:ext cx="6096000" cy="276999"/>
          </a:xfrm>
          <a:prstGeom prst="rect">
            <a:avLst/>
          </a:prstGeom>
        </p:spPr>
        <p:txBody>
          <a:bodyPr>
            <a:spAutoFit/>
          </a:bodyPr>
          <a:lstStyle/>
          <a:p>
            <a:r>
              <a:rPr lang="it-IT" sz="1200" b="1" dirty="0">
                <a:latin typeface="Calibri" panose="020F0502020204030204" pitchFamily="34" charset="0"/>
                <a:ea typeface="Calibri" panose="020F0502020204030204" pitchFamily="34" charset="0"/>
                <a:cs typeface="Times New Roman" panose="02020603050405020304" pitchFamily="18" charset="0"/>
              </a:rPr>
              <a:t>Stato di avanzamento dei Piani regionali di gestione dei rifiuti nelle Regioni del Sud </a:t>
            </a:r>
            <a:endParaRPr lang="it-IT" sz="1200" dirty="0"/>
          </a:p>
        </p:txBody>
      </p:sp>
      <p:sp>
        <p:nvSpPr>
          <p:cNvPr id="7" name="Rettangolo 6">
            <a:extLst>
              <a:ext uri="{FF2B5EF4-FFF2-40B4-BE49-F238E27FC236}">
                <a16:creationId xmlns:a16="http://schemas.microsoft.com/office/drawing/2014/main" xmlns="" id="{8EBB48DC-5DD4-E64D-997A-6FD3EF3D6261}"/>
              </a:ext>
            </a:extLst>
          </p:cNvPr>
          <p:cNvSpPr/>
          <p:nvPr/>
        </p:nvSpPr>
        <p:spPr>
          <a:xfrm>
            <a:off x="8551630" y="3789589"/>
            <a:ext cx="3344185" cy="257506"/>
          </a:xfrm>
          <a:prstGeom prst="rect">
            <a:avLst/>
          </a:prstGeom>
        </p:spPr>
        <p:txBody>
          <a:bodyPr wrap="none">
            <a:spAutoFit/>
          </a:bodyPr>
          <a:lstStyle/>
          <a:p>
            <a:pPr>
              <a:lnSpc>
                <a:spcPct val="107000"/>
              </a:lnSpc>
              <a:spcAft>
                <a:spcPts val="1200"/>
              </a:spcAft>
            </a:pPr>
            <a:r>
              <a:rPr lang="it-IT" sz="1050" i="1" dirty="0">
                <a:latin typeface="Calibri" panose="020F0502020204030204" pitchFamily="34" charset="0"/>
                <a:ea typeface="Calibri" panose="020F0502020204030204" pitchFamily="34" charset="0"/>
                <a:cs typeface="Times New Roman" panose="02020603050405020304" pitchFamily="18" charset="0"/>
              </a:rPr>
              <a:t>Fonte: Elaborazione Fondazione per lo sviluppo sostenibile</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a16="http://schemas.microsoft.com/office/drawing/2014/main" xmlns="" id="{E731764A-B25A-B345-80E9-E02E37A51C3A}"/>
              </a:ext>
            </a:extLst>
          </p:cNvPr>
          <p:cNvSpPr/>
          <p:nvPr/>
        </p:nvSpPr>
        <p:spPr>
          <a:xfrm>
            <a:off x="5727004" y="4399358"/>
            <a:ext cx="5995783" cy="1857368"/>
          </a:xfrm>
          <a:prstGeom prst="rect">
            <a:avLst/>
          </a:prstGeom>
        </p:spPr>
        <p:txBody>
          <a:bodyPr wrap="square">
            <a:spAutoFit/>
          </a:bodyPr>
          <a:lstStyle/>
          <a:p>
            <a:pPr algn="just">
              <a:lnSpc>
                <a:spcPct val="107000"/>
              </a:lnSpc>
              <a:spcAft>
                <a:spcPts val="800"/>
              </a:spcAft>
            </a:pPr>
            <a:r>
              <a:rPr lang="it-IT" b="1" dirty="0">
                <a:latin typeface="Calibri" panose="020F0502020204030204" pitchFamily="34" charset="0"/>
                <a:ea typeface="Calibri" panose="020F0502020204030204" pitchFamily="34" charset="0"/>
                <a:cs typeface="Times New Roman" panose="02020603050405020304" pitchFamily="18" charset="0"/>
              </a:rPr>
              <a:t>Delle sette Regioni del Sud solo 2 hanno provveduto ad aggiornare il proprio Piano regionale di gestione dei rifiuti: Abruzzo e Puglia. I Piani della Basilicata, della Calabria e della Campania sono in fase di approvazione, mentre il Molise e la Sardegna non hanno ancora iniziato alcuna fase di aggiornamento del proprio PRGR.</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ella 2">
            <a:extLst>
              <a:ext uri="{FF2B5EF4-FFF2-40B4-BE49-F238E27FC236}">
                <a16:creationId xmlns:a16="http://schemas.microsoft.com/office/drawing/2014/main" xmlns="" id="{8B034367-3D6B-0848-B725-2AB97D5F8961}"/>
              </a:ext>
            </a:extLst>
          </p:cNvPr>
          <p:cNvGraphicFramePr>
            <a:graphicFrameLocks noGrp="1"/>
          </p:cNvGraphicFramePr>
          <p:nvPr>
            <p:extLst>
              <p:ext uri="{D42A27DB-BD31-4B8C-83A1-F6EECF244321}">
                <p14:modId xmlns:p14="http://schemas.microsoft.com/office/powerpoint/2010/main" val="1684283557"/>
              </p:ext>
            </p:extLst>
          </p:nvPr>
        </p:nvGraphicFramePr>
        <p:xfrm>
          <a:off x="5276538" y="1634941"/>
          <a:ext cx="6619278" cy="2154648"/>
        </p:xfrm>
        <a:graphic>
          <a:graphicData uri="http://schemas.openxmlformats.org/drawingml/2006/table">
            <a:tbl>
              <a:tblPr firstRow="1" firstCol="1" bandRow="1">
                <a:tableStyleId>{5C22544A-7EE6-4342-B048-85BDC9FD1C3A}</a:tableStyleId>
              </a:tblPr>
              <a:tblGrid>
                <a:gridCol w="1405119">
                  <a:extLst>
                    <a:ext uri="{9D8B030D-6E8A-4147-A177-3AD203B41FA5}">
                      <a16:colId xmlns:a16="http://schemas.microsoft.com/office/drawing/2014/main" xmlns="" val="84771250"/>
                    </a:ext>
                  </a:extLst>
                </a:gridCol>
                <a:gridCol w="2709012">
                  <a:extLst>
                    <a:ext uri="{9D8B030D-6E8A-4147-A177-3AD203B41FA5}">
                      <a16:colId xmlns:a16="http://schemas.microsoft.com/office/drawing/2014/main" xmlns="" val="3895026222"/>
                    </a:ext>
                  </a:extLst>
                </a:gridCol>
                <a:gridCol w="2505147">
                  <a:extLst>
                    <a:ext uri="{9D8B030D-6E8A-4147-A177-3AD203B41FA5}">
                      <a16:colId xmlns:a16="http://schemas.microsoft.com/office/drawing/2014/main" xmlns="" val="2758684150"/>
                    </a:ext>
                  </a:extLst>
                </a:gridCol>
              </a:tblGrid>
              <a:tr h="437037">
                <a:tc>
                  <a:txBody>
                    <a:bodyPr/>
                    <a:lstStyle/>
                    <a:p>
                      <a:pPr>
                        <a:lnSpc>
                          <a:spcPct val="107000"/>
                        </a:lnSpc>
                      </a:pPr>
                      <a:endParaRPr lang="it-IT" sz="1100">
                        <a:solidFill>
                          <a:schemeClr val="tx1"/>
                        </a:solidFill>
                        <a:effectLst/>
                        <a:latin typeface="Calibri" panose="020F0502020204030204" pitchFamily="34" charset="0"/>
                        <a:cs typeface="Times New Roman" panose="02020603050405020304" pitchFamily="18" charset="0"/>
                      </a:endParaRPr>
                    </a:p>
                  </a:txBody>
                  <a:tcPr marL="44450" marR="44450" marT="0" marB="0" anchor="ctr">
                    <a:solidFill>
                      <a:schemeClr val="accent2"/>
                    </a:solidFill>
                  </a:tcPr>
                </a:tc>
                <a:tc>
                  <a:txBody>
                    <a:bodyPr/>
                    <a:lstStyle/>
                    <a:p>
                      <a:pPr algn="ctr">
                        <a:lnSpc>
                          <a:spcPct val="107000"/>
                        </a:lnSpc>
                        <a:spcAft>
                          <a:spcPts val="0"/>
                        </a:spcAft>
                      </a:pPr>
                      <a:r>
                        <a:rPr lang="it-IT" sz="1200" dirty="0">
                          <a:solidFill>
                            <a:schemeClr val="tx1"/>
                          </a:solidFill>
                          <a:effectLst/>
                        </a:rPr>
                        <a:t>Approvazione precedente PRGR</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solidFill>
                  </a:tcPr>
                </a:tc>
                <a:tc>
                  <a:txBody>
                    <a:bodyPr/>
                    <a:lstStyle/>
                    <a:p>
                      <a:pPr algn="ctr">
                        <a:lnSpc>
                          <a:spcPct val="107000"/>
                        </a:lnSpc>
                        <a:spcAft>
                          <a:spcPts val="0"/>
                        </a:spcAft>
                      </a:pPr>
                      <a:r>
                        <a:rPr lang="it-IT" sz="1200" dirty="0">
                          <a:solidFill>
                            <a:schemeClr val="tx1"/>
                          </a:solidFill>
                          <a:effectLst/>
                        </a:rPr>
                        <a:t>Fase di approvazione del PRGR</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2"/>
                    </a:solidFill>
                  </a:tcPr>
                </a:tc>
                <a:extLst>
                  <a:ext uri="{0D108BD9-81ED-4DB2-BD59-A6C34878D82A}">
                    <a16:rowId xmlns:a16="http://schemas.microsoft.com/office/drawing/2014/main" xmlns="" val="3077495789"/>
                  </a:ext>
                </a:extLst>
              </a:tr>
              <a:tr h="245373">
                <a:tc>
                  <a:txBody>
                    <a:bodyPr/>
                    <a:lstStyle/>
                    <a:p>
                      <a:pPr>
                        <a:lnSpc>
                          <a:spcPct val="107000"/>
                        </a:lnSpc>
                        <a:spcAft>
                          <a:spcPts val="0"/>
                        </a:spcAft>
                      </a:pPr>
                      <a:r>
                        <a:rPr lang="it-IT" sz="1200" dirty="0">
                          <a:solidFill>
                            <a:schemeClr val="tx1"/>
                          </a:solidFill>
                          <a:effectLst/>
                        </a:rPr>
                        <a:t>Abruzzo</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dirty="0">
                          <a:solidFill>
                            <a:schemeClr val="tx1"/>
                          </a:solidFill>
                          <a:effectLst/>
                        </a:rPr>
                        <a:t>Luglio 2018</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dirty="0">
                          <a:solidFill>
                            <a:schemeClr val="tx1"/>
                          </a:solidFill>
                          <a:effectLst/>
                        </a:rPr>
                        <a:t>Approvato </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extLst>
                  <a:ext uri="{0D108BD9-81ED-4DB2-BD59-A6C34878D82A}">
                    <a16:rowId xmlns:a16="http://schemas.microsoft.com/office/drawing/2014/main" xmlns="" val="2829082040"/>
                  </a:ext>
                </a:extLst>
              </a:tr>
              <a:tr h="245373">
                <a:tc>
                  <a:txBody>
                    <a:bodyPr/>
                    <a:lstStyle/>
                    <a:p>
                      <a:pPr>
                        <a:lnSpc>
                          <a:spcPct val="107000"/>
                        </a:lnSpc>
                        <a:spcAft>
                          <a:spcPts val="0"/>
                        </a:spcAft>
                      </a:pPr>
                      <a:r>
                        <a:rPr lang="it-IT" sz="1200" dirty="0">
                          <a:solidFill>
                            <a:schemeClr val="tx1"/>
                          </a:solidFill>
                          <a:effectLst/>
                        </a:rPr>
                        <a:t>Basilicata</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dirty="0">
                          <a:solidFill>
                            <a:schemeClr val="tx1"/>
                          </a:solidFill>
                          <a:effectLst/>
                        </a:rPr>
                        <a:t>Dicembre 2016</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a:solidFill>
                            <a:schemeClr val="tx1"/>
                          </a:solidFill>
                          <a:effectLst/>
                        </a:rPr>
                        <a:t>In fase di approvazione</a:t>
                      </a:r>
                      <a:endParaRPr lang="it-I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extLst>
                  <a:ext uri="{0D108BD9-81ED-4DB2-BD59-A6C34878D82A}">
                    <a16:rowId xmlns:a16="http://schemas.microsoft.com/office/drawing/2014/main" xmlns="" val="2541288393"/>
                  </a:ext>
                </a:extLst>
              </a:tr>
              <a:tr h="245373">
                <a:tc>
                  <a:txBody>
                    <a:bodyPr/>
                    <a:lstStyle/>
                    <a:p>
                      <a:pPr>
                        <a:lnSpc>
                          <a:spcPct val="107000"/>
                        </a:lnSpc>
                        <a:spcAft>
                          <a:spcPts val="0"/>
                        </a:spcAft>
                      </a:pPr>
                      <a:r>
                        <a:rPr lang="it-IT" sz="1200" dirty="0">
                          <a:solidFill>
                            <a:schemeClr val="tx1"/>
                          </a:solidFill>
                          <a:effectLst/>
                        </a:rPr>
                        <a:t>Calabria</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dirty="0">
                          <a:solidFill>
                            <a:schemeClr val="tx1"/>
                          </a:solidFill>
                          <a:effectLst/>
                        </a:rPr>
                        <a:t>Dicembre 2016</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dirty="0">
                          <a:solidFill>
                            <a:schemeClr val="tx1"/>
                          </a:solidFill>
                          <a:effectLst/>
                        </a:rPr>
                        <a:t>In fase di approvazione</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extLst>
                  <a:ext uri="{0D108BD9-81ED-4DB2-BD59-A6C34878D82A}">
                    <a16:rowId xmlns:a16="http://schemas.microsoft.com/office/drawing/2014/main" xmlns="" val="991538792"/>
                  </a:ext>
                </a:extLst>
              </a:tr>
              <a:tr h="245373">
                <a:tc>
                  <a:txBody>
                    <a:bodyPr/>
                    <a:lstStyle/>
                    <a:p>
                      <a:pPr>
                        <a:lnSpc>
                          <a:spcPct val="107000"/>
                        </a:lnSpc>
                        <a:spcAft>
                          <a:spcPts val="0"/>
                        </a:spcAft>
                      </a:pPr>
                      <a:r>
                        <a:rPr lang="it-IT" sz="1200" dirty="0">
                          <a:solidFill>
                            <a:schemeClr val="tx1"/>
                          </a:solidFill>
                          <a:effectLst/>
                        </a:rPr>
                        <a:t>Campania</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a:solidFill>
                            <a:schemeClr val="tx1"/>
                          </a:solidFill>
                          <a:effectLst/>
                        </a:rPr>
                        <a:t>Dicembre 2016</a:t>
                      </a:r>
                      <a:endParaRPr lang="it-I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dirty="0">
                          <a:solidFill>
                            <a:schemeClr val="tx1"/>
                          </a:solidFill>
                          <a:effectLst/>
                        </a:rPr>
                        <a:t>In fase di approvazione</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extLst>
                  <a:ext uri="{0D108BD9-81ED-4DB2-BD59-A6C34878D82A}">
                    <a16:rowId xmlns:a16="http://schemas.microsoft.com/office/drawing/2014/main" xmlns="" val="2717742748"/>
                  </a:ext>
                </a:extLst>
              </a:tr>
              <a:tr h="245373">
                <a:tc>
                  <a:txBody>
                    <a:bodyPr/>
                    <a:lstStyle/>
                    <a:p>
                      <a:pPr>
                        <a:lnSpc>
                          <a:spcPct val="107000"/>
                        </a:lnSpc>
                        <a:spcAft>
                          <a:spcPts val="0"/>
                        </a:spcAft>
                      </a:pPr>
                      <a:r>
                        <a:rPr lang="it-IT" sz="1200" dirty="0">
                          <a:solidFill>
                            <a:schemeClr val="tx1"/>
                          </a:solidFill>
                          <a:effectLst/>
                        </a:rPr>
                        <a:t>Molise</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a:solidFill>
                            <a:schemeClr val="tx1"/>
                          </a:solidFill>
                          <a:effectLst/>
                        </a:rPr>
                        <a:t>Marzo 2016</a:t>
                      </a:r>
                      <a:endParaRPr lang="it-I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dirty="0">
                          <a:solidFill>
                            <a:schemeClr val="tx1"/>
                          </a:solidFill>
                          <a:effectLst/>
                        </a:rPr>
                        <a:t>Non Approvato</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extLst>
                  <a:ext uri="{0D108BD9-81ED-4DB2-BD59-A6C34878D82A}">
                    <a16:rowId xmlns:a16="http://schemas.microsoft.com/office/drawing/2014/main" xmlns="" val="2965980987"/>
                  </a:ext>
                </a:extLst>
              </a:tr>
              <a:tr h="245373">
                <a:tc>
                  <a:txBody>
                    <a:bodyPr/>
                    <a:lstStyle/>
                    <a:p>
                      <a:pPr>
                        <a:lnSpc>
                          <a:spcPct val="107000"/>
                        </a:lnSpc>
                        <a:spcAft>
                          <a:spcPts val="0"/>
                        </a:spcAft>
                      </a:pPr>
                      <a:r>
                        <a:rPr lang="it-IT" sz="1200" dirty="0">
                          <a:solidFill>
                            <a:schemeClr val="tx1"/>
                          </a:solidFill>
                          <a:effectLst/>
                        </a:rPr>
                        <a:t>Puglia</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a:solidFill>
                            <a:schemeClr val="tx1"/>
                          </a:solidFill>
                          <a:effectLst/>
                        </a:rPr>
                        <a:t>Ottobre 2013</a:t>
                      </a:r>
                      <a:endParaRPr lang="it-I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dirty="0">
                          <a:solidFill>
                            <a:schemeClr val="tx1"/>
                          </a:solidFill>
                          <a:effectLst/>
                        </a:rPr>
                        <a:t>Approvato</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extLst>
                  <a:ext uri="{0D108BD9-81ED-4DB2-BD59-A6C34878D82A}">
                    <a16:rowId xmlns:a16="http://schemas.microsoft.com/office/drawing/2014/main" xmlns="" val="161298255"/>
                  </a:ext>
                </a:extLst>
              </a:tr>
              <a:tr h="245373">
                <a:tc>
                  <a:txBody>
                    <a:bodyPr/>
                    <a:lstStyle/>
                    <a:p>
                      <a:pPr>
                        <a:lnSpc>
                          <a:spcPct val="107000"/>
                        </a:lnSpc>
                        <a:spcAft>
                          <a:spcPts val="0"/>
                        </a:spcAft>
                      </a:pPr>
                      <a:r>
                        <a:rPr lang="it-IT" sz="1200" dirty="0">
                          <a:solidFill>
                            <a:schemeClr val="tx1"/>
                          </a:solidFill>
                          <a:effectLst/>
                        </a:rPr>
                        <a:t>Sardegna</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dirty="0">
                          <a:solidFill>
                            <a:schemeClr val="tx1"/>
                          </a:solidFill>
                          <a:effectLst/>
                        </a:rPr>
                        <a:t>Dicembre 2016</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tc>
                  <a:txBody>
                    <a:bodyPr/>
                    <a:lstStyle/>
                    <a:p>
                      <a:pPr algn="ctr">
                        <a:lnSpc>
                          <a:spcPct val="107000"/>
                        </a:lnSpc>
                        <a:spcAft>
                          <a:spcPts val="0"/>
                        </a:spcAft>
                      </a:pPr>
                      <a:r>
                        <a:rPr lang="it-IT" sz="1200" dirty="0">
                          <a:solidFill>
                            <a:schemeClr val="tx1"/>
                          </a:solidFill>
                          <a:effectLst/>
                        </a:rPr>
                        <a:t>Non Approvato </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solidFill>
                      <a:schemeClr val="accent2"/>
                    </a:solidFill>
                  </a:tcPr>
                </a:tc>
                <a:extLst>
                  <a:ext uri="{0D108BD9-81ED-4DB2-BD59-A6C34878D82A}">
                    <a16:rowId xmlns:a16="http://schemas.microsoft.com/office/drawing/2014/main" xmlns="" val="623265237"/>
                  </a:ext>
                </a:extLst>
              </a:tr>
            </a:tbl>
          </a:graphicData>
        </a:graphic>
      </p:graphicFrame>
    </p:spTree>
    <p:extLst>
      <p:ext uri="{BB962C8B-B14F-4D97-AF65-F5344CB8AC3E}">
        <p14:creationId xmlns:p14="http://schemas.microsoft.com/office/powerpoint/2010/main" val="29185615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35D94F62-132B-9342-BA58-536582617EB6}"/>
              </a:ext>
            </a:extLst>
          </p:cNvPr>
          <p:cNvSpPr>
            <a:spLocks noGrp="1"/>
          </p:cNvSpPr>
          <p:nvPr>
            <p:ph type="title"/>
          </p:nvPr>
        </p:nvSpPr>
        <p:spPr>
          <a:xfrm>
            <a:off x="413502" y="-103922"/>
            <a:ext cx="10515600" cy="1325563"/>
          </a:xfrm>
        </p:spPr>
        <p:txBody>
          <a:bodyPr/>
          <a:lstStyle/>
          <a:p>
            <a:r>
              <a:rPr lang="it-IT" b="1" dirty="0">
                <a:solidFill>
                  <a:schemeClr val="accent2"/>
                </a:solidFill>
              </a:rPr>
              <a:t>PROGRAMMI REGIONALI DI PREVENZIONE </a:t>
            </a:r>
            <a:endParaRPr lang="it-IT" dirty="0">
              <a:solidFill>
                <a:schemeClr val="accent2"/>
              </a:solidFill>
            </a:endParaRPr>
          </a:p>
        </p:txBody>
      </p:sp>
      <p:sp>
        <p:nvSpPr>
          <p:cNvPr id="4" name="Rettangolo 3">
            <a:extLst>
              <a:ext uri="{FF2B5EF4-FFF2-40B4-BE49-F238E27FC236}">
                <a16:creationId xmlns:a16="http://schemas.microsoft.com/office/drawing/2014/main" xmlns="" id="{3CCD528B-DF99-B24B-B6F9-22B55995A342}"/>
              </a:ext>
            </a:extLst>
          </p:cNvPr>
          <p:cNvSpPr/>
          <p:nvPr/>
        </p:nvSpPr>
        <p:spPr>
          <a:xfrm>
            <a:off x="558052" y="1990516"/>
            <a:ext cx="3747247" cy="3970318"/>
          </a:xfrm>
          <a:prstGeom prst="rect">
            <a:avLst/>
          </a:prstGeom>
        </p:spPr>
        <p:txBody>
          <a:bodyPr wrap="square">
            <a:spAutoFit/>
          </a:bodyPr>
          <a:lstStyle/>
          <a:p>
            <a:pPr algn="just"/>
            <a:r>
              <a:rPr lang="it-IT" b="1" dirty="0"/>
              <a:t>Delle sette Regioni del Sud sono 2 ad aver adottato nel 2021 un programma di prevenzione nell’aggiornamento dei nuovi Piani di gestione dei rifiuti, </a:t>
            </a:r>
            <a:r>
              <a:rPr lang="it-IT" dirty="0"/>
              <a:t>ad eccezione delle restanti Regioni il cui programma di prevenzione risale al 2016. </a:t>
            </a:r>
          </a:p>
          <a:p>
            <a:pPr algn="just"/>
            <a:endParaRPr lang="it-IT" b="1" dirty="0"/>
          </a:p>
          <a:p>
            <a:pPr algn="just"/>
            <a:r>
              <a:rPr lang="it-IT" b="1" dirty="0"/>
              <a:t>Tutte le Regioni hanno previsto un programma di monitoraggio </a:t>
            </a:r>
            <a:r>
              <a:rPr lang="it-IT" dirty="0"/>
              <a:t>per valutare l’efficacia delle misure di prevenzione adottate. </a:t>
            </a:r>
            <a:r>
              <a:rPr lang="it-IT" b="1" dirty="0"/>
              <a:t>Ma non tutte hanno provveduto a rendere noti gli esiti del monitoraggio.</a:t>
            </a:r>
          </a:p>
        </p:txBody>
      </p:sp>
      <p:sp>
        <p:nvSpPr>
          <p:cNvPr id="5" name="CasellaDiTesto 4">
            <a:extLst>
              <a:ext uri="{FF2B5EF4-FFF2-40B4-BE49-F238E27FC236}">
                <a16:creationId xmlns:a16="http://schemas.microsoft.com/office/drawing/2014/main" xmlns="" id="{12960B6A-ADDD-AF46-A041-A0D410F1EF97}"/>
              </a:ext>
            </a:extLst>
          </p:cNvPr>
          <p:cNvSpPr txBox="1"/>
          <p:nvPr/>
        </p:nvSpPr>
        <p:spPr>
          <a:xfrm>
            <a:off x="4769175" y="1088315"/>
            <a:ext cx="7009323" cy="1107996"/>
          </a:xfrm>
          <a:prstGeom prst="rect">
            <a:avLst/>
          </a:prstGeom>
          <a:noFill/>
        </p:spPr>
        <p:txBody>
          <a:bodyPr wrap="square" rtlCol="0">
            <a:spAutoFit/>
          </a:bodyPr>
          <a:lstStyle/>
          <a:p>
            <a:pPr algn="ctr"/>
            <a:r>
              <a:rPr lang="it-IT" sz="1600" i="1" dirty="0"/>
              <a:t>In attesa dell’aggiornamento del primo programma nazionale di prevenzione da parte del </a:t>
            </a:r>
            <a:r>
              <a:rPr lang="it-IT" sz="1600" i="1" dirty="0" err="1"/>
              <a:t>MiTE</a:t>
            </a:r>
            <a:r>
              <a:rPr lang="it-IT" sz="1600" i="1" dirty="0"/>
              <a:t>, abbiamo indagato se e in che misura le Regioni hanno anticipato l’azione del ministero:</a:t>
            </a:r>
          </a:p>
          <a:p>
            <a:endParaRPr lang="it-IT" dirty="0"/>
          </a:p>
        </p:txBody>
      </p:sp>
      <p:sp>
        <p:nvSpPr>
          <p:cNvPr id="8" name="Rettangolo 7">
            <a:extLst>
              <a:ext uri="{FF2B5EF4-FFF2-40B4-BE49-F238E27FC236}">
                <a16:creationId xmlns:a16="http://schemas.microsoft.com/office/drawing/2014/main" xmlns="" id="{4A194E05-81A2-3048-8936-0A64F1516385}"/>
              </a:ext>
            </a:extLst>
          </p:cNvPr>
          <p:cNvSpPr/>
          <p:nvPr/>
        </p:nvSpPr>
        <p:spPr>
          <a:xfrm>
            <a:off x="8702713" y="6015302"/>
            <a:ext cx="3624198" cy="249684"/>
          </a:xfrm>
          <a:prstGeom prst="rect">
            <a:avLst/>
          </a:prstGeom>
        </p:spPr>
        <p:txBody>
          <a:bodyPr wrap="square">
            <a:spAutoFit/>
          </a:bodyPr>
          <a:lstStyle/>
          <a:p>
            <a:pPr>
              <a:lnSpc>
                <a:spcPct val="107000"/>
              </a:lnSpc>
              <a:spcAft>
                <a:spcPts val="0"/>
              </a:spcAft>
            </a:pPr>
            <a:r>
              <a:rPr lang="it-IT" sz="1000" i="1" dirty="0">
                <a:latin typeface="Calibri" panose="020F0502020204030204" pitchFamily="34" charset="0"/>
                <a:ea typeface="Calibri" panose="020F0502020204030204" pitchFamily="34" charset="0"/>
                <a:cs typeface="Times New Roman" panose="02020603050405020304" pitchFamily="18" charset="0"/>
              </a:rPr>
              <a:t>Fonte: Elaborazione Fondazione per lo sviluppo sostenibile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Tabella 2">
            <a:extLst>
              <a:ext uri="{FF2B5EF4-FFF2-40B4-BE49-F238E27FC236}">
                <a16:creationId xmlns:a16="http://schemas.microsoft.com/office/drawing/2014/main" xmlns="" id="{F1D934BB-7C19-654E-B537-DE37205AB6AD}"/>
              </a:ext>
            </a:extLst>
          </p:cNvPr>
          <p:cNvGraphicFramePr>
            <a:graphicFrameLocks noGrp="1"/>
          </p:cNvGraphicFramePr>
          <p:nvPr>
            <p:extLst>
              <p:ext uri="{D42A27DB-BD31-4B8C-83A1-F6EECF244321}">
                <p14:modId xmlns:p14="http://schemas.microsoft.com/office/powerpoint/2010/main" val="3853536648"/>
              </p:ext>
            </p:extLst>
          </p:nvPr>
        </p:nvGraphicFramePr>
        <p:xfrm>
          <a:off x="4769176" y="2175662"/>
          <a:ext cx="7009322" cy="3704456"/>
        </p:xfrm>
        <a:graphic>
          <a:graphicData uri="http://schemas.openxmlformats.org/drawingml/2006/table">
            <a:tbl>
              <a:tblPr firstRow="1" firstCol="1" bandRow="1">
                <a:tableStyleId>{5C22544A-7EE6-4342-B048-85BDC9FD1C3A}</a:tableStyleId>
              </a:tblPr>
              <a:tblGrid>
                <a:gridCol w="1233902">
                  <a:extLst>
                    <a:ext uri="{9D8B030D-6E8A-4147-A177-3AD203B41FA5}">
                      <a16:colId xmlns:a16="http://schemas.microsoft.com/office/drawing/2014/main" xmlns="" val="2755789428"/>
                    </a:ext>
                  </a:extLst>
                </a:gridCol>
                <a:gridCol w="894232">
                  <a:extLst>
                    <a:ext uri="{9D8B030D-6E8A-4147-A177-3AD203B41FA5}">
                      <a16:colId xmlns:a16="http://schemas.microsoft.com/office/drawing/2014/main" xmlns="" val="2305198595"/>
                    </a:ext>
                  </a:extLst>
                </a:gridCol>
                <a:gridCol w="419725">
                  <a:extLst>
                    <a:ext uri="{9D8B030D-6E8A-4147-A177-3AD203B41FA5}">
                      <a16:colId xmlns:a16="http://schemas.microsoft.com/office/drawing/2014/main" xmlns="" val="3252503737"/>
                    </a:ext>
                  </a:extLst>
                </a:gridCol>
                <a:gridCol w="944380">
                  <a:extLst>
                    <a:ext uri="{9D8B030D-6E8A-4147-A177-3AD203B41FA5}">
                      <a16:colId xmlns:a16="http://schemas.microsoft.com/office/drawing/2014/main" xmlns="" val="3467186640"/>
                    </a:ext>
                  </a:extLst>
                </a:gridCol>
                <a:gridCol w="1169233">
                  <a:extLst>
                    <a:ext uri="{9D8B030D-6E8A-4147-A177-3AD203B41FA5}">
                      <a16:colId xmlns:a16="http://schemas.microsoft.com/office/drawing/2014/main" xmlns="" val="925301154"/>
                    </a:ext>
                  </a:extLst>
                </a:gridCol>
                <a:gridCol w="569626">
                  <a:extLst>
                    <a:ext uri="{9D8B030D-6E8A-4147-A177-3AD203B41FA5}">
                      <a16:colId xmlns:a16="http://schemas.microsoft.com/office/drawing/2014/main" xmlns="" val="2176674398"/>
                    </a:ext>
                  </a:extLst>
                </a:gridCol>
                <a:gridCol w="1778224">
                  <a:extLst>
                    <a:ext uri="{9D8B030D-6E8A-4147-A177-3AD203B41FA5}">
                      <a16:colId xmlns:a16="http://schemas.microsoft.com/office/drawing/2014/main" xmlns="" val="3447547891"/>
                    </a:ext>
                  </a:extLst>
                </a:gridCol>
              </a:tblGrid>
              <a:tr h="709265">
                <a:tc>
                  <a:txBody>
                    <a:bodyPr/>
                    <a:lstStyle/>
                    <a:p>
                      <a:pPr algn="ctr">
                        <a:lnSpc>
                          <a:spcPct val="107000"/>
                        </a:lnSpc>
                        <a:spcAft>
                          <a:spcPts val="0"/>
                        </a:spcAft>
                      </a:pPr>
                      <a:r>
                        <a:rPr lang="it-IT" sz="1100" dirty="0">
                          <a:solidFill>
                            <a:schemeClr val="tx1"/>
                          </a:solidFill>
                          <a:effectLst/>
                        </a:rPr>
                        <a:t> </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100">
                          <a:solidFill>
                            <a:schemeClr val="tx1"/>
                          </a:solidFill>
                          <a:effectLst/>
                        </a:rPr>
                        <a:t>Programma regionale di prevenzione</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100">
                          <a:solidFill>
                            <a:schemeClr val="tx1"/>
                          </a:solidFill>
                          <a:effectLst/>
                        </a:rPr>
                        <a:t>Anno</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100" dirty="0">
                          <a:solidFill>
                            <a:schemeClr val="tx1"/>
                          </a:solidFill>
                          <a:effectLst/>
                        </a:rPr>
                        <a:t>Programma di monitoraggio</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100">
                          <a:solidFill>
                            <a:schemeClr val="tx1"/>
                          </a:solidFill>
                          <a:effectLst/>
                        </a:rPr>
                        <a:t>Pubblicazione del monitoraggio del programma precedente</a:t>
                      </a:r>
                      <a:endParaRPr lang="it-IT"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100" dirty="0">
                          <a:solidFill>
                            <a:schemeClr val="tx1"/>
                          </a:solidFill>
                          <a:effectLst/>
                        </a:rPr>
                        <a:t>Unità di misura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100" dirty="0">
                          <a:solidFill>
                            <a:schemeClr val="tx1"/>
                          </a:solidFill>
                          <a:effectLst/>
                        </a:rPr>
                        <a:t> </a:t>
                      </a:r>
                    </a:p>
                    <a:p>
                      <a:pPr algn="ctr">
                        <a:lnSpc>
                          <a:spcPct val="107000"/>
                        </a:lnSpc>
                        <a:spcAft>
                          <a:spcPts val="0"/>
                        </a:spcAft>
                      </a:pPr>
                      <a:r>
                        <a:rPr lang="it-IT" sz="1100" dirty="0">
                          <a:solidFill>
                            <a:schemeClr val="tx1"/>
                          </a:solidFill>
                          <a:effectLst/>
                        </a:rPr>
                        <a:t>Obiettivi </a:t>
                      </a:r>
                    </a:p>
                    <a:p>
                      <a:pPr algn="ctr">
                        <a:lnSpc>
                          <a:spcPct val="107000"/>
                        </a:lnSpc>
                        <a:spcAft>
                          <a:spcPts val="0"/>
                        </a:spcAft>
                      </a:pPr>
                      <a:r>
                        <a:rPr lang="it-IT" sz="1100" dirty="0">
                          <a:solidFill>
                            <a:schemeClr val="tx1"/>
                          </a:solidFill>
                          <a:effectLst/>
                        </a:rPr>
                        <a:t> </a:t>
                      </a:r>
                      <a:endParaRPr lang="it-IT"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840725594"/>
                  </a:ext>
                </a:extLst>
              </a:tr>
              <a:tr h="529971">
                <a:tc>
                  <a:txBody>
                    <a:bodyPr/>
                    <a:lstStyle/>
                    <a:p>
                      <a:pPr>
                        <a:lnSpc>
                          <a:spcPct val="107000"/>
                        </a:lnSpc>
                        <a:spcAft>
                          <a:spcPts val="0"/>
                        </a:spcAft>
                      </a:pPr>
                      <a:r>
                        <a:rPr lang="it-IT" sz="1100">
                          <a:solidFill>
                            <a:schemeClr val="tx1"/>
                          </a:solidFill>
                          <a:effectLst/>
                        </a:rPr>
                        <a:t>Abruzzo</a:t>
                      </a:r>
                      <a:endParaRPr lang="it-I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dirty="0">
                          <a:effectLst/>
                        </a:rPr>
                        <a:t>Si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2021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dirty="0">
                          <a:effectLst/>
                        </a:rPr>
                        <a:t>Si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No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dirty="0">
                          <a:effectLst/>
                        </a:rPr>
                        <a: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it-IT" sz="1000">
                          <a:effectLst/>
                        </a:rPr>
                        <a:t>Non sono espressi obiettivi di riduzione quantitativi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379641107"/>
                  </a:ext>
                </a:extLst>
              </a:tr>
              <a:tr h="353003">
                <a:tc>
                  <a:txBody>
                    <a:bodyPr/>
                    <a:lstStyle/>
                    <a:p>
                      <a:pPr>
                        <a:lnSpc>
                          <a:spcPct val="107000"/>
                        </a:lnSpc>
                        <a:spcAft>
                          <a:spcPts val="0"/>
                        </a:spcAft>
                      </a:pPr>
                      <a:r>
                        <a:rPr lang="it-IT" sz="1100">
                          <a:solidFill>
                            <a:schemeClr val="tx1"/>
                          </a:solidFill>
                          <a:effectLst/>
                        </a:rPr>
                        <a:t>Basilicata</a:t>
                      </a:r>
                      <a:endParaRPr lang="it-I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Si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2016</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Si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Si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dirty="0">
                          <a:effectLst/>
                        </a:rPr>
                        <a:t>-</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it-IT" sz="1000" dirty="0">
                          <a:effectLst/>
                        </a:rPr>
                        <a:t>Non è prevista nessuna riduzione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442571346"/>
                  </a:ext>
                </a:extLst>
              </a:tr>
              <a:tr h="391773">
                <a:tc>
                  <a:txBody>
                    <a:bodyPr/>
                    <a:lstStyle/>
                    <a:p>
                      <a:pPr>
                        <a:lnSpc>
                          <a:spcPct val="107000"/>
                        </a:lnSpc>
                        <a:spcAft>
                          <a:spcPts val="0"/>
                        </a:spcAft>
                      </a:pPr>
                      <a:r>
                        <a:rPr lang="it-IT" sz="1100" dirty="0">
                          <a:solidFill>
                            <a:schemeClr val="tx1"/>
                          </a:solidFill>
                          <a:effectLst/>
                        </a:rPr>
                        <a:t>Calabria</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dirty="0">
                          <a:effectLst/>
                        </a:rPr>
                        <a:t>Si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2016</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dirty="0">
                          <a:effectLst/>
                        </a:rPr>
                        <a:t>Si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Si</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it-IT" sz="1000" dirty="0">
                          <a:effectLst/>
                        </a:rPr>
                        <a:t>Ridurre la produzione di rifiuti secondo le normative europee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272081300"/>
                  </a:ext>
                </a:extLst>
              </a:tr>
              <a:tr h="426707">
                <a:tc>
                  <a:txBody>
                    <a:bodyPr/>
                    <a:lstStyle/>
                    <a:p>
                      <a:pPr>
                        <a:lnSpc>
                          <a:spcPct val="107000"/>
                        </a:lnSpc>
                        <a:spcAft>
                          <a:spcPts val="0"/>
                        </a:spcAft>
                      </a:pPr>
                      <a:r>
                        <a:rPr lang="it-IT" sz="1100">
                          <a:solidFill>
                            <a:schemeClr val="tx1"/>
                          </a:solidFill>
                          <a:effectLst/>
                        </a:rPr>
                        <a:t>Campania</a:t>
                      </a:r>
                      <a:endParaRPr lang="it-I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Si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2016</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Si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No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kg/ab</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it-IT" sz="1000" dirty="0">
                          <a:effectLst/>
                        </a:rPr>
                        <a:t> -17 Kg/ab al 2020 rispetto al 2015</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2936685691"/>
                  </a:ext>
                </a:extLst>
              </a:tr>
              <a:tr h="412742">
                <a:tc>
                  <a:txBody>
                    <a:bodyPr/>
                    <a:lstStyle/>
                    <a:p>
                      <a:pPr>
                        <a:lnSpc>
                          <a:spcPct val="107000"/>
                        </a:lnSpc>
                        <a:spcAft>
                          <a:spcPts val="0"/>
                        </a:spcAft>
                      </a:pPr>
                      <a:r>
                        <a:rPr lang="it-IT" sz="1100">
                          <a:solidFill>
                            <a:schemeClr val="tx1"/>
                          </a:solidFill>
                          <a:effectLst/>
                        </a:rPr>
                        <a:t>Molise</a:t>
                      </a:r>
                      <a:endParaRPr lang="it-I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2016</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it-IT" sz="1000" dirty="0">
                          <a:effectLst/>
                        </a:rPr>
                        <a:t>Ridurre la produzione di rifiuti secondo le normative europee</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927322686"/>
                  </a:ext>
                </a:extLst>
              </a:tr>
              <a:tr h="529971">
                <a:tc>
                  <a:txBody>
                    <a:bodyPr/>
                    <a:lstStyle/>
                    <a:p>
                      <a:pPr>
                        <a:lnSpc>
                          <a:spcPct val="107000"/>
                        </a:lnSpc>
                        <a:spcAft>
                          <a:spcPts val="0"/>
                        </a:spcAft>
                      </a:pPr>
                      <a:r>
                        <a:rPr lang="it-IT" sz="1100">
                          <a:solidFill>
                            <a:schemeClr val="tx1"/>
                          </a:solidFill>
                          <a:effectLst/>
                        </a:rPr>
                        <a:t>Puglia</a:t>
                      </a:r>
                      <a:endParaRPr lang="it-IT"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Si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2021</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Si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No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kg/ab</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it-IT" sz="1000" dirty="0">
                          <a:effectLst/>
                        </a:rPr>
                        <a:t>Riduzione al 2022 di 23Kg/ab dal 2017, e di 70 Kg/ab al 2025</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3402456740"/>
                  </a:ext>
                </a:extLst>
              </a:tr>
              <a:tr h="350676">
                <a:tc>
                  <a:txBody>
                    <a:bodyPr/>
                    <a:lstStyle/>
                    <a:p>
                      <a:pPr>
                        <a:lnSpc>
                          <a:spcPct val="107000"/>
                        </a:lnSpc>
                        <a:spcAft>
                          <a:spcPts val="0"/>
                        </a:spcAft>
                      </a:pPr>
                      <a:r>
                        <a:rPr lang="it-IT" sz="1100" dirty="0">
                          <a:solidFill>
                            <a:schemeClr val="tx1"/>
                          </a:solidFill>
                          <a:effectLst/>
                        </a:rPr>
                        <a:t>Sardegna</a:t>
                      </a:r>
                      <a:endParaRPr lang="it-IT"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Si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2016</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Si</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0"/>
                        </a:spcAft>
                      </a:pPr>
                      <a:r>
                        <a:rPr lang="it-IT" sz="1000" dirty="0">
                          <a:effectLst/>
                        </a:rPr>
                        <a:t>No</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a:lnSpc>
                          <a:spcPct val="107000"/>
                        </a:lnSpc>
                        <a:spcAft>
                          <a:spcPts val="0"/>
                        </a:spcAft>
                      </a:pPr>
                      <a:r>
                        <a:rPr lang="it-IT" sz="1000">
                          <a:effectLst/>
                        </a:rPr>
                        <a:t>t/a </a:t>
                      </a:r>
                      <a:endParaRPr lang="it-IT"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0"/>
                        </a:spcAft>
                      </a:pPr>
                      <a:r>
                        <a:rPr lang="it-IT" sz="1000" dirty="0">
                          <a:effectLst/>
                        </a:rPr>
                        <a:t>Riduzione di 38.000 t/a di RU dal 2015 al 2022</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3563684475"/>
                  </a:ext>
                </a:extLst>
              </a:tr>
            </a:tbl>
          </a:graphicData>
        </a:graphic>
      </p:graphicFrame>
    </p:spTree>
    <p:extLst>
      <p:ext uri="{BB962C8B-B14F-4D97-AF65-F5344CB8AC3E}">
        <p14:creationId xmlns:p14="http://schemas.microsoft.com/office/powerpoint/2010/main" val="97263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sellaDiTesto 6"/>
          <p:cNvSpPr txBox="1"/>
          <p:nvPr/>
        </p:nvSpPr>
        <p:spPr>
          <a:xfrm>
            <a:off x="5350668" y="2891492"/>
            <a:ext cx="4514850" cy="523220"/>
          </a:xfrm>
          <a:prstGeom prst="rect">
            <a:avLst/>
          </a:prstGeom>
          <a:noFill/>
        </p:spPr>
        <p:txBody>
          <a:bodyPr wrap="square" rtlCol="0">
            <a:spAutoFit/>
          </a:bodyPr>
          <a:lstStyle/>
          <a:p>
            <a:r>
              <a:rPr lang="en-US" sz="2800" dirty="0" err="1">
                <a:solidFill>
                  <a:srgbClr val="2D6D7B"/>
                </a:solidFill>
              </a:rPr>
              <a:t>Grazie</a:t>
            </a:r>
            <a:r>
              <a:rPr lang="en-US" sz="2800" dirty="0">
                <a:solidFill>
                  <a:srgbClr val="2D6D7B"/>
                </a:solidFill>
              </a:rPr>
              <a:t> per </a:t>
            </a:r>
            <a:r>
              <a:rPr lang="en-US" sz="2800" dirty="0" err="1">
                <a:solidFill>
                  <a:srgbClr val="2D6D7B"/>
                </a:solidFill>
              </a:rPr>
              <a:t>l’attenzione</a:t>
            </a:r>
            <a:r>
              <a:rPr lang="en-US" sz="2800" dirty="0">
                <a:solidFill>
                  <a:srgbClr val="2D6D7B"/>
                </a:solidFill>
              </a:rPr>
              <a:t> </a:t>
            </a:r>
            <a:endParaRPr lang="it-IT" sz="2800" dirty="0">
              <a:solidFill>
                <a:srgbClr val="2D6D7B"/>
              </a:solidFill>
            </a:endParaRPr>
          </a:p>
        </p:txBody>
      </p:sp>
      <p:sp>
        <p:nvSpPr>
          <p:cNvPr id="8" name="CasellaDiTesto 7"/>
          <p:cNvSpPr txBox="1"/>
          <p:nvPr/>
        </p:nvSpPr>
        <p:spPr>
          <a:xfrm>
            <a:off x="6024562" y="3867150"/>
            <a:ext cx="2100263" cy="523220"/>
          </a:xfrm>
          <a:prstGeom prst="rect">
            <a:avLst/>
          </a:prstGeom>
          <a:noFill/>
        </p:spPr>
        <p:txBody>
          <a:bodyPr wrap="square" rtlCol="0">
            <a:spAutoFit/>
          </a:bodyPr>
          <a:lstStyle/>
          <a:p>
            <a:r>
              <a:rPr lang="en-US" sz="2800" dirty="0">
                <a:solidFill>
                  <a:srgbClr val="2D6D7B"/>
                </a:solidFill>
              </a:rPr>
              <a:t>Edo Ronchi</a:t>
            </a:r>
            <a:endParaRPr lang="it-IT" sz="2800" dirty="0">
              <a:solidFill>
                <a:srgbClr val="2D6D7B"/>
              </a:solidFill>
            </a:endParaRPr>
          </a:p>
        </p:txBody>
      </p:sp>
      <p:grpSp>
        <p:nvGrpSpPr>
          <p:cNvPr id="11" name="Gruppo 10">
            <a:extLst>
              <a:ext uri="{FF2B5EF4-FFF2-40B4-BE49-F238E27FC236}">
                <a16:creationId xmlns:a16="http://schemas.microsoft.com/office/drawing/2014/main" xmlns="" id="{B47AC9FE-74FB-7729-BE62-BF184CA56548}"/>
              </a:ext>
            </a:extLst>
          </p:cNvPr>
          <p:cNvGrpSpPr/>
          <p:nvPr/>
        </p:nvGrpSpPr>
        <p:grpSpPr>
          <a:xfrm>
            <a:off x="3450174" y="225160"/>
            <a:ext cx="7034779" cy="1663612"/>
            <a:chOff x="584144" y="69100"/>
            <a:chExt cx="7034779" cy="1663612"/>
          </a:xfrm>
        </p:grpSpPr>
        <p:pic>
          <p:nvPicPr>
            <p:cNvPr id="5" name="Immagine 6">
              <a:extLst>
                <a:ext uri="{FF2B5EF4-FFF2-40B4-BE49-F238E27FC236}">
                  <a16:creationId xmlns:a16="http://schemas.microsoft.com/office/drawing/2014/main" xmlns="" id="{69671195-1235-935D-68D7-38AA53944F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44" y="266657"/>
              <a:ext cx="1466055" cy="1466055"/>
            </a:xfrm>
            <a:prstGeom prst="rect">
              <a:avLst/>
            </a:prstGeom>
            <a:noFill/>
            <a:extLst>
              <a:ext uri="{909E8E84-426E-40DD-AFC4-6F175D3DCCD1}">
                <a14:hiddenFill xmlns:a14="http://schemas.microsoft.com/office/drawing/2010/main">
                  <a:solidFill>
                    <a:srgbClr val="FFFFFF"/>
                  </a:solidFill>
                </a14:hiddenFill>
              </a:ext>
            </a:extLst>
          </p:spPr>
        </p:pic>
        <p:pic>
          <p:nvPicPr>
            <p:cNvPr id="9" name="Immagine 4">
              <a:extLst>
                <a:ext uri="{FF2B5EF4-FFF2-40B4-BE49-F238E27FC236}">
                  <a16:creationId xmlns:a16="http://schemas.microsoft.com/office/drawing/2014/main" xmlns="" id="{15FCD050-3CF1-0C87-81B2-66F50DCEB3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0693" y="69100"/>
              <a:ext cx="2358230" cy="1601422"/>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5" descr="Logo-FSS">
              <a:extLst>
                <a:ext uri="{FF2B5EF4-FFF2-40B4-BE49-F238E27FC236}">
                  <a16:creationId xmlns:a16="http://schemas.microsoft.com/office/drawing/2014/main" xmlns="" id="{4BE3334D-CF42-DEC9-F2D7-81D3ED364260}"/>
                </a:ext>
              </a:extLst>
            </p:cNvPr>
            <p:cNvPicPr>
              <a:picLocks noChangeArrowheads="1"/>
            </p:cNvPicPr>
            <p:nvPr/>
          </p:nvPicPr>
          <p:blipFill>
            <a:blip r:embed="rId4">
              <a:extLst>
                <a:ext uri="{28A0092B-C50C-407E-A947-70E740481C1C}">
                  <a14:useLocalDpi xmlns:a14="http://schemas.microsoft.com/office/drawing/2010/main" val="0"/>
                </a:ext>
              </a:extLst>
            </a:blip>
            <a:srcRect l="13300" t="19887" r="12091" b="20056"/>
            <a:stretch>
              <a:fillRect/>
            </a:stretch>
          </p:blipFill>
          <p:spPr bwMode="auto">
            <a:xfrm>
              <a:off x="2533283" y="365222"/>
              <a:ext cx="2358230" cy="126892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CasellaDiTesto 2">
            <a:extLst>
              <a:ext uri="{FF2B5EF4-FFF2-40B4-BE49-F238E27FC236}">
                <a16:creationId xmlns:a16="http://schemas.microsoft.com/office/drawing/2014/main" xmlns="" id="{265EF7D6-C863-4447-B7BA-2EC241304C3C}"/>
              </a:ext>
            </a:extLst>
          </p:cNvPr>
          <p:cNvSpPr txBox="1"/>
          <p:nvPr/>
        </p:nvSpPr>
        <p:spPr>
          <a:xfrm>
            <a:off x="4752166" y="5099330"/>
            <a:ext cx="4645054" cy="646331"/>
          </a:xfrm>
          <a:prstGeom prst="rect">
            <a:avLst/>
          </a:prstGeom>
          <a:noFill/>
        </p:spPr>
        <p:txBody>
          <a:bodyPr wrap="none" rtlCol="0">
            <a:spAutoFit/>
          </a:bodyPr>
          <a:lstStyle/>
          <a:p>
            <a:pPr algn="ctr"/>
            <a:r>
              <a:rPr lang="it-IT" i="1" dirty="0">
                <a:solidFill>
                  <a:schemeClr val="accent2"/>
                </a:solidFill>
              </a:rPr>
              <a:t>Tutti i materiali saranno disponibili sul sito web:</a:t>
            </a:r>
          </a:p>
          <a:p>
            <a:pPr algn="ctr"/>
            <a:r>
              <a:rPr lang="it-IT" i="1" dirty="0">
                <a:solidFill>
                  <a:schemeClr val="accent2"/>
                </a:solidFill>
                <a:hlinkClick r:id="rId5">
                  <a:extLst>
                    <a:ext uri="{A12FA001-AC4F-418D-AE19-62706E023703}">
                      <ahyp:hlinkClr xmlns:ahyp="http://schemas.microsoft.com/office/drawing/2018/hyperlinkcolor" xmlns="" val="tx"/>
                    </a:ext>
                  </a:extLst>
                </a:hlinkClick>
              </a:rPr>
              <a:t>www.greencitynetwork.it</a:t>
            </a:r>
            <a:r>
              <a:rPr lang="it-IT" i="1" dirty="0">
                <a:solidFill>
                  <a:schemeClr val="accent2"/>
                </a:solidFill>
              </a:rPr>
              <a:t> </a:t>
            </a:r>
          </a:p>
        </p:txBody>
      </p:sp>
      <p:pic>
        <p:nvPicPr>
          <p:cNvPr id="12" name="Immagine 11">
            <a:extLst>
              <a:ext uri="{FF2B5EF4-FFF2-40B4-BE49-F238E27FC236}">
                <a16:creationId xmlns:a16="http://schemas.microsoft.com/office/drawing/2014/main" xmlns="" id="{2C47FCEB-D401-7B46-A81D-3CEC01B5617B}"/>
              </a:ext>
            </a:extLst>
          </p:cNvPr>
          <p:cNvPicPr>
            <a:picLocks noChangeAspect="1"/>
          </p:cNvPicPr>
          <p:nvPr/>
        </p:nvPicPr>
        <p:blipFill>
          <a:blip r:embed="rId6"/>
          <a:stretch>
            <a:fillRect/>
          </a:stretch>
        </p:blipFill>
        <p:spPr>
          <a:xfrm rot="5400000">
            <a:off x="-1443634" y="2024048"/>
            <a:ext cx="6083300" cy="3077767"/>
          </a:xfrm>
          <a:prstGeom prst="rect">
            <a:avLst/>
          </a:prstGeom>
        </p:spPr>
      </p:pic>
    </p:spTree>
    <p:extLst>
      <p:ext uri="{BB962C8B-B14F-4D97-AF65-F5344CB8AC3E}">
        <p14:creationId xmlns:p14="http://schemas.microsoft.com/office/powerpoint/2010/main" val="1743120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DF625ED7-08F8-9F49-BCA0-853DF195B7C9}"/>
              </a:ext>
            </a:extLst>
          </p:cNvPr>
          <p:cNvSpPr>
            <a:spLocks noGrp="1"/>
          </p:cNvSpPr>
          <p:nvPr>
            <p:ph type="title"/>
          </p:nvPr>
        </p:nvSpPr>
        <p:spPr>
          <a:xfrm>
            <a:off x="396518" y="274545"/>
            <a:ext cx="11228035" cy="827288"/>
          </a:xfrm>
        </p:spPr>
        <p:txBody>
          <a:bodyPr>
            <a:normAutofit/>
          </a:bodyPr>
          <a:lstStyle/>
          <a:p>
            <a:r>
              <a:rPr lang="it-IT" sz="3600" b="1" dirty="0">
                <a:solidFill>
                  <a:schemeClr val="accent2"/>
                </a:solidFill>
              </a:rPr>
              <a:t>LA PRODUZIONE DEI RIFIUTI URBANI NEL SUD ITALIA </a:t>
            </a:r>
            <a:endParaRPr lang="it-IT" sz="3600" dirty="0">
              <a:solidFill>
                <a:schemeClr val="accent2"/>
              </a:solidFill>
            </a:endParaRPr>
          </a:p>
        </p:txBody>
      </p:sp>
      <p:sp>
        <p:nvSpPr>
          <p:cNvPr id="10" name="CasellaDiTesto 9">
            <a:extLst>
              <a:ext uri="{FF2B5EF4-FFF2-40B4-BE49-F238E27FC236}">
                <a16:creationId xmlns:a16="http://schemas.microsoft.com/office/drawing/2014/main" xmlns="" id="{39EFD29A-C394-2A4A-8F80-14DBAE216FBE}"/>
              </a:ext>
            </a:extLst>
          </p:cNvPr>
          <p:cNvSpPr txBox="1"/>
          <p:nvPr/>
        </p:nvSpPr>
        <p:spPr>
          <a:xfrm>
            <a:off x="221419" y="1355004"/>
            <a:ext cx="6626853" cy="4801314"/>
          </a:xfrm>
          <a:prstGeom prst="rect">
            <a:avLst/>
          </a:prstGeom>
          <a:noFill/>
        </p:spPr>
        <p:txBody>
          <a:bodyPr wrap="square" rtlCol="0">
            <a:spAutoFit/>
          </a:bodyPr>
          <a:lstStyle/>
          <a:p>
            <a:pPr algn="just"/>
            <a:r>
              <a:rPr lang="it-IT" b="1" dirty="0"/>
              <a:t>La produzione dei Rifiuti Urbani (RU) nel corso degli ultimi anni (2016-2020), si è leggermente ridotta:</a:t>
            </a:r>
          </a:p>
          <a:p>
            <a:pPr algn="just"/>
            <a:endParaRPr lang="it-IT" b="1" dirty="0"/>
          </a:p>
          <a:p>
            <a:pPr marL="285750" indent="-285750" algn="just">
              <a:buFont typeface="Arial" panose="020B0604020202020204" pitchFamily="34" charset="0"/>
              <a:buChar char="•"/>
            </a:pPr>
            <a:r>
              <a:rPr lang="it-IT" b="1" dirty="0"/>
              <a:t>A livello nazionale </a:t>
            </a:r>
            <a:r>
              <a:rPr lang="it-IT" dirty="0"/>
              <a:t>si è passati da 30,1 a 28,9 </a:t>
            </a:r>
            <a:r>
              <a:rPr lang="it-IT" b="1" dirty="0"/>
              <a:t>(-4%)</a:t>
            </a:r>
          </a:p>
          <a:p>
            <a:pPr marL="285750" indent="-285750" algn="just">
              <a:buFont typeface="Arial" panose="020B0604020202020204" pitchFamily="34" charset="0"/>
              <a:buChar char="•"/>
            </a:pPr>
            <a:r>
              <a:rPr lang="it-IT" b="1" dirty="0"/>
              <a:t>Nel Sud Italia </a:t>
            </a:r>
            <a:r>
              <a:rPr lang="it-IT" dirty="0"/>
              <a:t>si è registrato un decremento in linea con la media nazionale : da 7 a 6,7 Mt </a:t>
            </a:r>
            <a:r>
              <a:rPr lang="it-IT" b="1" dirty="0"/>
              <a:t>(-4,3%) </a:t>
            </a:r>
          </a:p>
          <a:p>
            <a:pPr marL="285750" indent="-285750" algn="just">
              <a:buFont typeface="Arial" panose="020B0604020202020204" pitchFamily="34" charset="0"/>
              <a:buChar char="•"/>
            </a:pPr>
            <a:endParaRPr lang="it-IT" dirty="0"/>
          </a:p>
          <a:p>
            <a:pPr algn="just"/>
            <a:r>
              <a:rPr lang="it-IT" dirty="0"/>
              <a:t>Riduzione senz’altro dettata dalla crisi pandemica ma anche dalla riduzione demografica che ha colpito l’Italia negli ultimi anni, considerando che dal 2016 al 2020 la popolazione residente in Italia è diminuita di 1,3 milioni di abitanti. </a:t>
            </a:r>
          </a:p>
          <a:p>
            <a:pPr algn="just"/>
            <a:endParaRPr lang="it-IT" dirty="0"/>
          </a:p>
          <a:p>
            <a:pPr algn="just"/>
            <a:r>
              <a:rPr lang="it-IT" dirty="0"/>
              <a:t>Anche </a:t>
            </a:r>
            <a:r>
              <a:rPr lang="it-IT" b="1" dirty="0"/>
              <a:t>i dati pro capite confermano una riduzione della produzione</a:t>
            </a:r>
            <a:r>
              <a:rPr lang="it-IT" dirty="0"/>
              <a:t> </a:t>
            </a:r>
            <a:r>
              <a:rPr lang="it-IT" b="1" dirty="0"/>
              <a:t>con una decrescita più contenuta al Sud rispetto al dato nazionale</a:t>
            </a:r>
            <a:r>
              <a:rPr lang="it-IT" dirty="0"/>
              <a:t>: i rifiuti urbani pro capite in Italia diminuiscono del -1,7%, mentre al Sud si sono ridotti del -0,6%.</a:t>
            </a:r>
          </a:p>
          <a:p>
            <a:endParaRPr lang="it-IT" dirty="0"/>
          </a:p>
        </p:txBody>
      </p:sp>
      <p:sp>
        <p:nvSpPr>
          <p:cNvPr id="13" name="Rettangolo 12">
            <a:extLst>
              <a:ext uri="{FF2B5EF4-FFF2-40B4-BE49-F238E27FC236}">
                <a16:creationId xmlns:a16="http://schemas.microsoft.com/office/drawing/2014/main" xmlns="" id="{CE8DE7DC-275B-CD4D-9770-CB293746414C}"/>
              </a:ext>
            </a:extLst>
          </p:cNvPr>
          <p:cNvSpPr/>
          <p:nvPr/>
        </p:nvSpPr>
        <p:spPr>
          <a:xfrm>
            <a:off x="6947171" y="1328808"/>
            <a:ext cx="5259428" cy="307777"/>
          </a:xfrm>
          <a:prstGeom prst="rect">
            <a:avLst/>
          </a:prstGeom>
        </p:spPr>
        <p:txBody>
          <a:bodyPr wrap="square">
            <a:spAutoFit/>
          </a:bodyPr>
          <a:lstStyle/>
          <a:p>
            <a:r>
              <a:rPr lang="it-IT" sz="1400" b="1" dirty="0"/>
              <a:t>Produzione di RU in Italia e nel Sud, 2016-2020 (Mt e kg/ab*anno) </a:t>
            </a:r>
          </a:p>
        </p:txBody>
      </p:sp>
      <p:sp>
        <p:nvSpPr>
          <p:cNvPr id="14" name="Rettangolo 13">
            <a:extLst>
              <a:ext uri="{FF2B5EF4-FFF2-40B4-BE49-F238E27FC236}">
                <a16:creationId xmlns:a16="http://schemas.microsoft.com/office/drawing/2014/main" xmlns="" id="{07610529-E1FB-C34F-A330-C01C7229EDDB}"/>
              </a:ext>
            </a:extLst>
          </p:cNvPr>
          <p:cNvSpPr/>
          <p:nvPr/>
        </p:nvSpPr>
        <p:spPr>
          <a:xfrm>
            <a:off x="8814409" y="1655161"/>
            <a:ext cx="1416093" cy="307777"/>
          </a:xfrm>
          <a:prstGeom prst="rect">
            <a:avLst/>
          </a:prstGeom>
        </p:spPr>
        <p:txBody>
          <a:bodyPr wrap="none">
            <a:spAutoFit/>
          </a:bodyPr>
          <a:lstStyle/>
          <a:p>
            <a:r>
              <a:rPr lang="it-IT" sz="1400" dirty="0"/>
              <a:t>Produzione (Mt) </a:t>
            </a:r>
          </a:p>
        </p:txBody>
      </p:sp>
      <p:sp>
        <p:nvSpPr>
          <p:cNvPr id="17" name="Rettangolo 16">
            <a:extLst>
              <a:ext uri="{FF2B5EF4-FFF2-40B4-BE49-F238E27FC236}">
                <a16:creationId xmlns:a16="http://schemas.microsoft.com/office/drawing/2014/main" xmlns="" id="{06DEE268-AFC7-3F46-ADE1-290C8DA16A7A}"/>
              </a:ext>
            </a:extLst>
          </p:cNvPr>
          <p:cNvSpPr/>
          <p:nvPr/>
        </p:nvSpPr>
        <p:spPr>
          <a:xfrm>
            <a:off x="8583632" y="4104095"/>
            <a:ext cx="1986506" cy="307777"/>
          </a:xfrm>
          <a:prstGeom prst="rect">
            <a:avLst/>
          </a:prstGeom>
        </p:spPr>
        <p:txBody>
          <a:bodyPr wrap="none">
            <a:spAutoFit/>
          </a:bodyPr>
          <a:lstStyle/>
          <a:p>
            <a:r>
              <a:rPr lang="it-IT" sz="1400" dirty="0"/>
              <a:t>Pro capite (kg/ab*anno) </a:t>
            </a:r>
          </a:p>
        </p:txBody>
      </p:sp>
      <p:sp>
        <p:nvSpPr>
          <p:cNvPr id="20" name="Rettangolo 19">
            <a:extLst>
              <a:ext uri="{FF2B5EF4-FFF2-40B4-BE49-F238E27FC236}">
                <a16:creationId xmlns:a16="http://schemas.microsoft.com/office/drawing/2014/main" xmlns="" id="{04FAC9CA-7516-6246-8083-D23F96D0A465}"/>
              </a:ext>
            </a:extLst>
          </p:cNvPr>
          <p:cNvSpPr/>
          <p:nvPr/>
        </p:nvSpPr>
        <p:spPr>
          <a:xfrm>
            <a:off x="10951034" y="6317998"/>
            <a:ext cx="939681" cy="265457"/>
          </a:xfrm>
          <a:prstGeom prst="rect">
            <a:avLst/>
          </a:prstGeom>
        </p:spPr>
        <p:txBody>
          <a:bodyPr wrap="none">
            <a:spAutoFit/>
          </a:bodyPr>
          <a:lstStyle/>
          <a:p>
            <a:pPr>
              <a:lnSpc>
                <a:spcPct val="107000"/>
              </a:lnSpc>
              <a:spcAft>
                <a:spcPts val="0"/>
              </a:spcAft>
            </a:pPr>
            <a:r>
              <a:rPr lang="it-IT" sz="1100" i="1" dirty="0">
                <a:latin typeface="Calibri" panose="020F0502020204030204" pitchFamily="34" charset="0"/>
                <a:ea typeface="Calibri" panose="020F0502020204030204" pitchFamily="34" charset="0"/>
                <a:cs typeface="Times New Roman" panose="02020603050405020304" pitchFamily="18" charset="0"/>
              </a:rPr>
              <a:t>Fonte: ISPRA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4" name="Connettore 1 3">
            <a:extLst>
              <a:ext uri="{FF2B5EF4-FFF2-40B4-BE49-F238E27FC236}">
                <a16:creationId xmlns:a16="http://schemas.microsoft.com/office/drawing/2014/main" xmlns="" id="{C7F66497-A697-CC4E-A492-4C4527760648}"/>
              </a:ext>
            </a:extLst>
          </p:cNvPr>
          <p:cNvCxnSpPr/>
          <p:nvPr/>
        </p:nvCxnSpPr>
        <p:spPr>
          <a:xfrm>
            <a:off x="6909193" y="1422260"/>
            <a:ext cx="0" cy="4783987"/>
          </a:xfrm>
          <a:prstGeom prst="line">
            <a:avLst/>
          </a:prstGeom>
          <a:ln w="41275">
            <a:solidFill>
              <a:schemeClr val="accent4"/>
            </a:solidFill>
          </a:ln>
        </p:spPr>
        <p:style>
          <a:lnRef idx="1">
            <a:schemeClr val="accent1"/>
          </a:lnRef>
          <a:fillRef idx="0">
            <a:schemeClr val="accent1"/>
          </a:fillRef>
          <a:effectRef idx="0">
            <a:schemeClr val="accent1"/>
          </a:effectRef>
          <a:fontRef idx="minor">
            <a:schemeClr val="tx1"/>
          </a:fontRef>
        </p:style>
      </p:cxnSp>
      <p:pic>
        <p:nvPicPr>
          <p:cNvPr id="12" name="Immagine 11">
            <a:extLst>
              <a:ext uri="{FF2B5EF4-FFF2-40B4-BE49-F238E27FC236}">
                <a16:creationId xmlns:a16="http://schemas.microsoft.com/office/drawing/2014/main" xmlns="" id="{6BABF112-6E75-DD42-A637-A4D601560F95}"/>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91664" y="1981515"/>
            <a:ext cx="3128579" cy="1901554"/>
          </a:xfrm>
          <a:prstGeom prst="rect">
            <a:avLst/>
          </a:prstGeom>
          <a:noFill/>
        </p:spPr>
      </p:pic>
      <p:pic>
        <p:nvPicPr>
          <p:cNvPr id="16" name="Immagine 15">
            <a:extLst>
              <a:ext uri="{FF2B5EF4-FFF2-40B4-BE49-F238E27FC236}">
                <a16:creationId xmlns:a16="http://schemas.microsoft.com/office/drawing/2014/main" xmlns="" id="{443AD5AA-D5B1-CD47-B346-E4EC701F9C6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021753" y="4520164"/>
            <a:ext cx="3128577" cy="1686083"/>
          </a:xfrm>
          <a:prstGeom prst="rect">
            <a:avLst/>
          </a:prstGeom>
          <a:noFill/>
        </p:spPr>
      </p:pic>
      <p:pic>
        <p:nvPicPr>
          <p:cNvPr id="21" name="Immagine 20">
            <a:extLst>
              <a:ext uri="{FF2B5EF4-FFF2-40B4-BE49-F238E27FC236}">
                <a16:creationId xmlns:a16="http://schemas.microsoft.com/office/drawing/2014/main" xmlns="" id="{A1B437C3-673C-D5A6-FEDE-6A32FA3AA39B}"/>
              </a:ext>
            </a:extLst>
          </p:cNvPr>
          <p:cNvPicPr/>
          <p:nvPr/>
        </p:nvPicPr>
        <p:blipFill rotWithShape="1">
          <a:blip r:embed="rId4"/>
          <a:srcRect l="36068" t="83852" r="32296" b="3027"/>
          <a:stretch/>
        </p:blipFill>
        <p:spPr>
          <a:xfrm>
            <a:off x="9317408" y="6330711"/>
            <a:ext cx="1047750" cy="240030"/>
          </a:xfrm>
          <a:prstGeom prst="rect">
            <a:avLst/>
          </a:prstGeom>
        </p:spPr>
      </p:pic>
    </p:spTree>
    <p:extLst>
      <p:ext uri="{BB962C8B-B14F-4D97-AF65-F5344CB8AC3E}">
        <p14:creationId xmlns:p14="http://schemas.microsoft.com/office/powerpoint/2010/main" val="1522628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con angoli arrotondati 7">
            <a:extLst>
              <a:ext uri="{FF2B5EF4-FFF2-40B4-BE49-F238E27FC236}">
                <a16:creationId xmlns:a16="http://schemas.microsoft.com/office/drawing/2014/main" xmlns="" id="{764F2A7C-3C9E-9543-A5A0-7D7B74265F90}"/>
              </a:ext>
            </a:extLst>
          </p:cNvPr>
          <p:cNvSpPr/>
          <p:nvPr/>
        </p:nvSpPr>
        <p:spPr>
          <a:xfrm>
            <a:off x="7287779" y="2454088"/>
            <a:ext cx="4375813" cy="3765699"/>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 name="Segnaposto contenuto 2">
            <a:extLst>
              <a:ext uri="{FF2B5EF4-FFF2-40B4-BE49-F238E27FC236}">
                <a16:creationId xmlns:a16="http://schemas.microsoft.com/office/drawing/2014/main" xmlns="" id="{29D44657-0006-3043-A53B-03A2AB7A982D}"/>
              </a:ext>
            </a:extLst>
          </p:cNvPr>
          <p:cNvSpPr>
            <a:spLocks noGrp="1"/>
          </p:cNvSpPr>
          <p:nvPr>
            <p:ph idx="1"/>
          </p:nvPr>
        </p:nvSpPr>
        <p:spPr>
          <a:xfrm>
            <a:off x="435864" y="321748"/>
            <a:ext cx="11320272" cy="1627965"/>
          </a:xfrm>
        </p:spPr>
        <p:txBody>
          <a:bodyPr>
            <a:normAutofit/>
          </a:bodyPr>
          <a:lstStyle/>
          <a:p>
            <a:pPr marL="0" indent="0">
              <a:buNone/>
            </a:pPr>
            <a:r>
              <a:rPr lang="it-IT" sz="1800" dirty="0">
                <a:latin typeface="Calibri" panose="020F0502020204030204" pitchFamily="34" charset="0"/>
                <a:cs typeface="Calibri" panose="020F0502020204030204" pitchFamily="34" charset="0"/>
              </a:rPr>
              <a:t>La </a:t>
            </a:r>
            <a:r>
              <a:rPr lang="it-IT" sz="1800" b="1" dirty="0">
                <a:latin typeface="Calibri" panose="020F0502020204030204" pitchFamily="34" charset="0"/>
                <a:cs typeface="Calibri" panose="020F0502020204030204" pitchFamily="34" charset="0"/>
              </a:rPr>
              <a:t>produzione di rifiuti urbani pro capite media per le Regioni del Sud nel 2020 è di 417 kg/ab.</a:t>
            </a:r>
            <a:r>
              <a:rPr lang="it-IT" sz="1800" dirty="0">
                <a:latin typeface="Calibri" panose="020F0502020204030204" pitchFamily="34" charset="0"/>
                <a:cs typeface="Calibri" panose="020F0502020204030204" pitchFamily="34" charset="0"/>
              </a:rPr>
              <a:t> </a:t>
            </a:r>
          </a:p>
          <a:p>
            <a:pPr marL="0" indent="0" algn="just">
              <a:buNone/>
            </a:pPr>
            <a:r>
              <a:rPr lang="it-IT" sz="1800" dirty="0">
                <a:latin typeface="Calibri" panose="020F0502020204030204" pitchFamily="34" charset="0"/>
                <a:cs typeface="Calibri" panose="020F0502020204030204" pitchFamily="34" charset="0"/>
              </a:rPr>
              <a:t>Secondo questa classificazione </a:t>
            </a:r>
            <a:r>
              <a:rPr lang="it-IT" sz="1800" b="1" dirty="0">
                <a:latin typeface="Calibri" panose="020F0502020204030204" pitchFamily="34" charset="0"/>
                <a:cs typeface="Calibri" panose="020F0502020204030204" pitchFamily="34" charset="0"/>
              </a:rPr>
              <a:t>quasi tutte le sette Regioni del Sud hanno una produzione dei rifiuti pro-capite vicina alla media </a:t>
            </a:r>
            <a:r>
              <a:rPr lang="it-IT" sz="1800" dirty="0">
                <a:latin typeface="Calibri" panose="020F0502020204030204" pitchFamily="34" charset="0"/>
                <a:cs typeface="Calibri" panose="020F0502020204030204" pitchFamily="34" charset="0"/>
              </a:rPr>
              <a:t>registrando, quindi, una performance media. Complessivamente è la Puglia la Regione che registra il valore più alto, producendo 471 kg/ab*anno nel 2020, mentre la Regione che ha prodotto meno rifiuti urbani pro capite durante lo stesso periodo è la Basilicata con 345 kg/ab*anno. </a:t>
            </a:r>
          </a:p>
        </p:txBody>
      </p:sp>
      <p:sp>
        <p:nvSpPr>
          <p:cNvPr id="4" name="Rettangolo 3">
            <a:extLst>
              <a:ext uri="{FF2B5EF4-FFF2-40B4-BE49-F238E27FC236}">
                <a16:creationId xmlns:a16="http://schemas.microsoft.com/office/drawing/2014/main" xmlns="" id="{56C67692-76CC-CC49-8EE6-57AF92768AD1}"/>
              </a:ext>
            </a:extLst>
          </p:cNvPr>
          <p:cNvSpPr/>
          <p:nvPr/>
        </p:nvSpPr>
        <p:spPr>
          <a:xfrm>
            <a:off x="775160" y="3184526"/>
            <a:ext cx="5480958" cy="307777"/>
          </a:xfrm>
          <a:prstGeom prst="rect">
            <a:avLst/>
          </a:prstGeom>
        </p:spPr>
        <p:txBody>
          <a:bodyPr wrap="square">
            <a:spAutoFit/>
          </a:bodyPr>
          <a:lstStyle/>
          <a:p>
            <a:r>
              <a:rPr lang="it-IT" sz="1400" b="1" dirty="0"/>
              <a:t>Produzione di RU pro capite nelle Regioni del Sud, 2020 (kg/ab*anno) </a:t>
            </a:r>
          </a:p>
        </p:txBody>
      </p:sp>
      <p:sp>
        <p:nvSpPr>
          <p:cNvPr id="6" name="Rettangolo 5">
            <a:extLst>
              <a:ext uri="{FF2B5EF4-FFF2-40B4-BE49-F238E27FC236}">
                <a16:creationId xmlns:a16="http://schemas.microsoft.com/office/drawing/2014/main" xmlns="" id="{130F78D0-82C4-0743-83B7-1FBE7F9C225B}"/>
              </a:ext>
            </a:extLst>
          </p:cNvPr>
          <p:cNvSpPr/>
          <p:nvPr/>
        </p:nvSpPr>
        <p:spPr>
          <a:xfrm>
            <a:off x="629167" y="6106347"/>
            <a:ext cx="939681" cy="265457"/>
          </a:xfrm>
          <a:prstGeom prst="rect">
            <a:avLst/>
          </a:prstGeom>
        </p:spPr>
        <p:txBody>
          <a:bodyPr wrap="none">
            <a:spAutoFit/>
          </a:bodyPr>
          <a:lstStyle/>
          <a:p>
            <a:pPr>
              <a:lnSpc>
                <a:spcPct val="107000"/>
              </a:lnSpc>
              <a:spcAft>
                <a:spcPts val="1200"/>
              </a:spcAft>
            </a:pPr>
            <a:r>
              <a:rPr lang="it-IT" sz="1100" i="1" dirty="0">
                <a:latin typeface="Calibri" panose="020F0502020204030204" pitchFamily="34" charset="0"/>
                <a:ea typeface="Calibri" panose="020F0502020204030204" pitchFamily="34" charset="0"/>
                <a:cs typeface="Times New Roman" panose="02020603050405020304" pitchFamily="18" charset="0"/>
              </a:rPr>
              <a:t>Fonte: ISPRA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Segnaposto contenuto 2">
            <a:extLst>
              <a:ext uri="{FF2B5EF4-FFF2-40B4-BE49-F238E27FC236}">
                <a16:creationId xmlns:a16="http://schemas.microsoft.com/office/drawing/2014/main" xmlns="" id="{CB2365B6-AF65-FB48-B330-20267C0DDE53}"/>
              </a:ext>
            </a:extLst>
          </p:cNvPr>
          <p:cNvSpPr txBox="1">
            <a:spLocks/>
          </p:cNvSpPr>
          <p:nvPr/>
        </p:nvSpPr>
        <p:spPr>
          <a:xfrm>
            <a:off x="7381737" y="2918662"/>
            <a:ext cx="4187895" cy="30770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it-IT" sz="1800" b="1" dirty="0">
                <a:latin typeface="Calibri" panose="020F0502020204030204" pitchFamily="34" charset="0"/>
                <a:cs typeface="Calibri" panose="020F0502020204030204" pitchFamily="34" charset="0"/>
              </a:rPr>
              <a:t>Trend della produzione regionale rispetto ai valori del 2016</a:t>
            </a:r>
            <a:endParaRPr lang="it-IT" sz="1800" dirty="0">
              <a:latin typeface="Calibri" panose="020F0502020204030204" pitchFamily="34" charset="0"/>
              <a:cs typeface="Calibri" panose="020F0502020204030204" pitchFamily="34" charset="0"/>
            </a:endParaRPr>
          </a:p>
          <a:p>
            <a:pPr marL="0" indent="0" algn="ctr">
              <a:buNone/>
            </a:pPr>
            <a:r>
              <a:rPr lang="it-IT" sz="1800" dirty="0">
                <a:latin typeface="Calibri" panose="020F0502020204030204" pitchFamily="34" charset="0"/>
                <a:cs typeface="Calibri" panose="020F0502020204030204" pitchFamily="34" charset="0"/>
              </a:rPr>
              <a:t>Rispetto ai valori del 2016 </a:t>
            </a:r>
            <a:r>
              <a:rPr lang="it-IT" sz="1800" b="1" dirty="0">
                <a:latin typeface="Calibri" panose="020F0502020204030204" pitchFamily="34" charset="0"/>
                <a:cs typeface="Calibri" panose="020F0502020204030204" pitchFamily="34" charset="0"/>
              </a:rPr>
              <a:t>solo tre delle sette Regioni del Sud hanno ridotto la propria quota pro capite di rifiuti urbani prodotti</a:t>
            </a:r>
            <a:r>
              <a:rPr lang="it-IT" sz="1800" dirty="0">
                <a:latin typeface="Calibri" panose="020F0502020204030204" pitchFamily="34" charset="0"/>
                <a:cs typeface="Calibri" panose="020F0502020204030204" pitchFamily="34" charset="0"/>
              </a:rPr>
              <a:t>. L’</a:t>
            </a:r>
            <a:r>
              <a:rPr lang="it-IT" sz="1800" b="1" dirty="0">
                <a:latin typeface="Calibri" panose="020F0502020204030204" pitchFamily="34" charset="0"/>
                <a:cs typeface="Calibri" panose="020F0502020204030204" pitchFamily="34" charset="0"/>
              </a:rPr>
              <a:t>Abruzzo</a:t>
            </a:r>
            <a:r>
              <a:rPr lang="it-IT" sz="1800" dirty="0">
                <a:latin typeface="Calibri" panose="020F0502020204030204" pitchFamily="34" charset="0"/>
                <a:cs typeface="Calibri" panose="020F0502020204030204" pitchFamily="34" charset="0"/>
              </a:rPr>
              <a:t> ha mantenuto </a:t>
            </a:r>
            <a:r>
              <a:rPr lang="it-IT" sz="1800" b="1" dirty="0">
                <a:latin typeface="Calibri" panose="020F0502020204030204" pitchFamily="34" charset="0"/>
                <a:cs typeface="Calibri" panose="020F0502020204030204" pitchFamily="34" charset="0"/>
              </a:rPr>
              <a:t>costante</a:t>
            </a:r>
            <a:r>
              <a:rPr lang="it-IT" sz="1800" dirty="0">
                <a:latin typeface="Calibri" panose="020F0502020204030204" pitchFamily="34" charset="0"/>
                <a:cs typeface="Calibri" panose="020F0502020204030204" pitchFamily="34" charset="0"/>
              </a:rPr>
              <a:t> il proprio valore, mentre la </a:t>
            </a:r>
            <a:r>
              <a:rPr lang="it-IT" sz="1800" b="1" dirty="0">
                <a:latin typeface="Calibri" panose="020F0502020204030204" pitchFamily="34" charset="0"/>
                <a:cs typeface="Calibri" panose="020F0502020204030204" pitchFamily="34" charset="0"/>
              </a:rPr>
              <a:t>Campania, la Puglia e la Sardegna hanno leggermente incrementato </a:t>
            </a:r>
            <a:r>
              <a:rPr lang="it-IT" sz="1800" dirty="0">
                <a:latin typeface="Calibri" panose="020F0502020204030204" pitchFamily="34" charset="0"/>
                <a:cs typeface="Calibri" panose="020F0502020204030204" pitchFamily="34" charset="0"/>
              </a:rPr>
              <a:t>la propria quota di rifiuti urbani pro capite prodotti.</a:t>
            </a:r>
          </a:p>
        </p:txBody>
      </p:sp>
      <p:sp>
        <p:nvSpPr>
          <p:cNvPr id="2" name="Rettangolo 1">
            <a:extLst>
              <a:ext uri="{FF2B5EF4-FFF2-40B4-BE49-F238E27FC236}">
                <a16:creationId xmlns:a16="http://schemas.microsoft.com/office/drawing/2014/main" xmlns="" id="{1A5F444C-66FF-4A46-95D3-153960ACD1CD}"/>
              </a:ext>
            </a:extLst>
          </p:cNvPr>
          <p:cNvSpPr/>
          <p:nvPr/>
        </p:nvSpPr>
        <p:spPr>
          <a:xfrm>
            <a:off x="766999" y="2087665"/>
            <a:ext cx="4931786" cy="830997"/>
          </a:xfrm>
          <a:prstGeom prst="rect">
            <a:avLst/>
          </a:prstGeom>
        </p:spPr>
        <p:txBody>
          <a:bodyPr wrap="square">
            <a:spAutoFit/>
          </a:bodyPr>
          <a:lstStyle/>
          <a:p>
            <a:pPr algn="ctr"/>
            <a:r>
              <a:rPr lang="it-IT" sz="1600" i="1" dirty="0">
                <a:latin typeface="Calibri" panose="020F0502020204030204" pitchFamily="34" charset="0"/>
                <a:cs typeface="Calibri" panose="020F0502020204030204" pitchFamily="34" charset="0"/>
              </a:rPr>
              <a:t>Considerando un intervallo di ± 20% di variazione rispetto al valore medio è possibile raggruppare le otto Regioni del Nord in funzione delle loro performance:</a:t>
            </a:r>
          </a:p>
        </p:txBody>
      </p:sp>
      <p:pic>
        <p:nvPicPr>
          <p:cNvPr id="9" name="Immagine 8">
            <a:extLst>
              <a:ext uri="{FF2B5EF4-FFF2-40B4-BE49-F238E27FC236}">
                <a16:creationId xmlns:a16="http://schemas.microsoft.com/office/drawing/2014/main" xmlns="" id="{DF51370D-B910-AF4E-99F0-F104E6F3CA8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9008" y="3645741"/>
            <a:ext cx="4833262" cy="2391804"/>
          </a:xfrm>
          <a:prstGeom prst="rect">
            <a:avLst/>
          </a:prstGeom>
          <a:noFill/>
        </p:spPr>
      </p:pic>
      <p:pic>
        <p:nvPicPr>
          <p:cNvPr id="10" name="Immagine 9">
            <a:extLst>
              <a:ext uri="{FF2B5EF4-FFF2-40B4-BE49-F238E27FC236}">
                <a16:creationId xmlns:a16="http://schemas.microsoft.com/office/drawing/2014/main" xmlns="" id="{81B5BD78-D119-3F49-A6D2-DAE29883784B}"/>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34513" y="6143778"/>
            <a:ext cx="2932161" cy="265457"/>
          </a:xfrm>
          <a:prstGeom prst="rect">
            <a:avLst/>
          </a:prstGeom>
          <a:noFill/>
        </p:spPr>
      </p:pic>
    </p:spTree>
    <p:extLst>
      <p:ext uri="{BB962C8B-B14F-4D97-AF65-F5344CB8AC3E}">
        <p14:creationId xmlns:p14="http://schemas.microsoft.com/office/powerpoint/2010/main" val="374550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8">
            <a:extLst>
              <a:ext uri="{FF2B5EF4-FFF2-40B4-BE49-F238E27FC236}">
                <a16:creationId xmlns:a16="http://schemas.microsoft.com/office/drawing/2014/main" xmlns="" id="{1E6EF829-CB65-4B4A-9B82-08EC6AD0235C}"/>
              </a:ext>
            </a:extLst>
          </p:cNvPr>
          <p:cNvSpPr/>
          <p:nvPr/>
        </p:nvSpPr>
        <p:spPr>
          <a:xfrm>
            <a:off x="7458544" y="2352395"/>
            <a:ext cx="4232992" cy="2884349"/>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Rettangolo 4">
            <a:extLst>
              <a:ext uri="{FF2B5EF4-FFF2-40B4-BE49-F238E27FC236}">
                <a16:creationId xmlns:a16="http://schemas.microsoft.com/office/drawing/2014/main" xmlns="" id="{96B3CA5F-83BF-9D45-9CC4-CF641AD4131F}"/>
              </a:ext>
            </a:extLst>
          </p:cNvPr>
          <p:cNvSpPr/>
          <p:nvPr/>
        </p:nvSpPr>
        <p:spPr>
          <a:xfrm>
            <a:off x="363800" y="1516021"/>
            <a:ext cx="6745996" cy="738664"/>
          </a:xfrm>
          <a:prstGeom prst="rect">
            <a:avLst/>
          </a:prstGeom>
        </p:spPr>
        <p:txBody>
          <a:bodyPr wrap="square">
            <a:spAutoFit/>
          </a:bodyPr>
          <a:lstStyle/>
          <a:p>
            <a:pPr algn="ctr"/>
            <a:r>
              <a:rPr lang="it-IT" sz="1400" b="1" dirty="0">
                <a:latin typeface="Calibri" panose="020F0502020204030204" pitchFamily="34" charset="0"/>
                <a:ea typeface="Calibri" panose="020F0502020204030204" pitchFamily="34" charset="0"/>
                <a:cs typeface="Times New Roman" panose="02020603050405020304" pitchFamily="18" charset="0"/>
              </a:rPr>
              <a:t>Province che registrano una riduzione percentuale della produzione dei rifiuti urbani maggiore del 5% (a </a:t>
            </a:r>
            <a:r>
              <a:rPr lang="it-IT" sz="1400" b="1" dirty="0" err="1">
                <a:latin typeface="Calibri" panose="020F0502020204030204" pitchFamily="34" charset="0"/>
                <a:ea typeface="Calibri" panose="020F0502020204030204" pitchFamily="34" charset="0"/>
                <a:cs typeface="Times New Roman" panose="02020603050405020304" pitchFamily="18" charset="0"/>
              </a:rPr>
              <a:t>sx</a:t>
            </a:r>
            <a:r>
              <a:rPr lang="it-IT" sz="1400" b="1" dirty="0">
                <a:latin typeface="Calibri" panose="020F0502020204030204" pitchFamily="34" charset="0"/>
                <a:ea typeface="Calibri" panose="020F0502020204030204" pitchFamily="34" charset="0"/>
                <a:cs typeface="Times New Roman" panose="02020603050405020304" pitchFamily="18" charset="0"/>
              </a:rPr>
              <a:t>) e Province con una produzione dei rifiuti nel 2020 maggiore del 5% rispetto al dato 2016 (a dx)</a:t>
            </a:r>
            <a:r>
              <a:rPr lang="it-IT" sz="1400" b="1" dirty="0"/>
              <a:t> </a:t>
            </a:r>
            <a:endParaRPr lang="it-IT" sz="2000" b="1" dirty="0"/>
          </a:p>
        </p:txBody>
      </p:sp>
      <p:sp>
        <p:nvSpPr>
          <p:cNvPr id="7" name="Rettangolo 6">
            <a:extLst>
              <a:ext uri="{FF2B5EF4-FFF2-40B4-BE49-F238E27FC236}">
                <a16:creationId xmlns:a16="http://schemas.microsoft.com/office/drawing/2014/main" xmlns="" id="{C7D20E05-2D31-8E45-9659-110FE36516B3}"/>
              </a:ext>
            </a:extLst>
          </p:cNvPr>
          <p:cNvSpPr/>
          <p:nvPr/>
        </p:nvSpPr>
        <p:spPr>
          <a:xfrm>
            <a:off x="527249" y="6012063"/>
            <a:ext cx="4245166" cy="265457"/>
          </a:xfrm>
          <a:prstGeom prst="rect">
            <a:avLst/>
          </a:prstGeom>
        </p:spPr>
        <p:txBody>
          <a:bodyPr wrap="square">
            <a:spAutoFit/>
          </a:bodyPr>
          <a:lstStyle/>
          <a:p>
            <a:pPr>
              <a:lnSpc>
                <a:spcPct val="107000"/>
              </a:lnSpc>
              <a:spcAft>
                <a:spcPts val="0"/>
              </a:spcAft>
            </a:pPr>
            <a:r>
              <a:rPr lang="it-IT" sz="1100" i="1" dirty="0">
                <a:latin typeface="Calibri" panose="020F0502020204030204" pitchFamily="34" charset="0"/>
                <a:ea typeface="Calibri" panose="020F0502020204030204" pitchFamily="34" charset="0"/>
                <a:cs typeface="Times New Roman" panose="02020603050405020304" pitchFamily="18" charset="0"/>
              </a:rPr>
              <a:t>Fonte: Elaborazione Fondazione per lo sviluppo sostenibile su dati ISPRA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a16="http://schemas.microsoft.com/office/drawing/2014/main" xmlns="" id="{F2AD1B40-1C19-E340-8032-76CADDD6DBF9}"/>
              </a:ext>
            </a:extLst>
          </p:cNvPr>
          <p:cNvSpPr/>
          <p:nvPr/>
        </p:nvSpPr>
        <p:spPr>
          <a:xfrm>
            <a:off x="7616764" y="2519874"/>
            <a:ext cx="3946531" cy="2585323"/>
          </a:xfrm>
          <a:prstGeom prst="rect">
            <a:avLst/>
          </a:prstGeom>
        </p:spPr>
        <p:txBody>
          <a:bodyPr wrap="square">
            <a:spAutoFit/>
          </a:bodyPr>
          <a:lstStyle/>
          <a:p>
            <a:pPr algn="ctr"/>
            <a:r>
              <a:rPr lang="it-IT" b="1" dirty="0">
                <a:latin typeface="Calibri" panose="020F0502020204030204" pitchFamily="34" charset="0"/>
                <a:ea typeface="Calibri" panose="020F0502020204030204" pitchFamily="34" charset="0"/>
                <a:cs typeface="Times New Roman" panose="02020603050405020304" pitchFamily="18" charset="0"/>
              </a:rPr>
              <a:t>Rispetto ai valori del 2016, 3 delle 28 Province del Sud registrano una riduzione dei rifiuti maggiore del 5%, </a:t>
            </a:r>
            <a:r>
              <a:rPr lang="it-IT" dirty="0">
                <a:latin typeface="Calibri" panose="020F0502020204030204" pitchFamily="34" charset="0"/>
                <a:ea typeface="Calibri" panose="020F0502020204030204" pitchFamily="34" charset="0"/>
                <a:cs typeface="Times New Roman" panose="02020603050405020304" pitchFamily="18" charset="0"/>
              </a:rPr>
              <a:t>mentre tre Province hanno incrementato la propria produzione di rifiuti urbani di oltre il 5% nel periodo compreso tra il 2016 e il 2020. Tutte le altre Province si attestano su livelli di produzione intermedi. </a:t>
            </a:r>
          </a:p>
        </p:txBody>
      </p:sp>
      <p:pic>
        <p:nvPicPr>
          <p:cNvPr id="10" name="Immagine 9">
            <a:extLst>
              <a:ext uri="{FF2B5EF4-FFF2-40B4-BE49-F238E27FC236}">
                <a16:creationId xmlns:a16="http://schemas.microsoft.com/office/drawing/2014/main" xmlns="" id="{FE26CD79-8F4D-704A-B0A1-0EC0ADBCD29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0499" y="2431264"/>
            <a:ext cx="5292478" cy="3192935"/>
          </a:xfrm>
          <a:prstGeom prst="rect">
            <a:avLst/>
          </a:prstGeom>
          <a:noFill/>
        </p:spPr>
      </p:pic>
      <p:sp>
        <p:nvSpPr>
          <p:cNvPr id="3" name="CasellaDiTesto 2">
            <a:extLst>
              <a:ext uri="{FF2B5EF4-FFF2-40B4-BE49-F238E27FC236}">
                <a16:creationId xmlns:a16="http://schemas.microsoft.com/office/drawing/2014/main" xmlns="" id="{B6E4621B-731E-E14A-90B1-773370273800}"/>
              </a:ext>
            </a:extLst>
          </p:cNvPr>
          <p:cNvSpPr txBox="1"/>
          <p:nvPr/>
        </p:nvSpPr>
        <p:spPr>
          <a:xfrm>
            <a:off x="6519566" y="5988980"/>
            <a:ext cx="5672434" cy="577081"/>
          </a:xfrm>
          <a:prstGeom prst="rect">
            <a:avLst/>
          </a:prstGeom>
          <a:noFill/>
        </p:spPr>
        <p:txBody>
          <a:bodyPr wrap="square" rtlCol="0">
            <a:spAutoFit/>
          </a:bodyPr>
          <a:lstStyle/>
          <a:p>
            <a:r>
              <a:rPr lang="it-IT" sz="1050" dirty="0"/>
              <a:t>*Il confronto provinciale dei dati 2016-2020 non tiene conto delle Province della Sardegna che in questo arco temporale si sono sciolte: Olbia Tempio, Ogliastra, Medio Campidano, Carbonia Iglesias.</a:t>
            </a:r>
          </a:p>
          <a:p>
            <a:endParaRPr lang="it-IT" sz="1050" dirty="0"/>
          </a:p>
        </p:txBody>
      </p:sp>
      <p:sp>
        <p:nvSpPr>
          <p:cNvPr id="12" name="Rettangolo 11">
            <a:extLst>
              <a:ext uri="{FF2B5EF4-FFF2-40B4-BE49-F238E27FC236}">
                <a16:creationId xmlns:a16="http://schemas.microsoft.com/office/drawing/2014/main" xmlns="" id="{6A9CC344-BEB8-4648-A545-813CB452C31A}"/>
              </a:ext>
            </a:extLst>
          </p:cNvPr>
          <p:cNvSpPr/>
          <p:nvPr/>
        </p:nvSpPr>
        <p:spPr>
          <a:xfrm>
            <a:off x="527249" y="561886"/>
            <a:ext cx="10563441" cy="671915"/>
          </a:xfrm>
          <a:prstGeom prst="rect">
            <a:avLst/>
          </a:prstGeom>
        </p:spPr>
        <p:txBody>
          <a:bodyPr wrap="square">
            <a:spAutoFit/>
          </a:bodyPr>
          <a:lstStyle/>
          <a:p>
            <a:pPr algn="just">
              <a:lnSpc>
                <a:spcPct val="107000"/>
              </a:lnSpc>
              <a:spcAft>
                <a:spcPts val="1200"/>
              </a:spcAft>
            </a:pPr>
            <a:r>
              <a:rPr lang="it-IT" b="1" dirty="0">
                <a:latin typeface="Calibri" panose="020F0502020204030204" pitchFamily="34" charset="0"/>
                <a:ea typeface="Calibri" panose="020F0502020204030204" pitchFamily="34" charset="0"/>
                <a:cs typeface="Times New Roman" panose="02020603050405020304" pitchFamily="18" charset="0"/>
              </a:rPr>
              <a:t>Solo una delle 28 Province del Sud si posiziona ben al di sotto della media della macro area</a:t>
            </a:r>
            <a:r>
              <a:rPr lang="it-IT" dirty="0">
                <a:latin typeface="Calibri" panose="020F0502020204030204" pitchFamily="34" charset="0"/>
                <a:ea typeface="Calibri" panose="020F0502020204030204" pitchFamily="34" charset="0"/>
                <a:cs typeface="Times New Roman" panose="02020603050405020304" pitchFamily="18" charset="0"/>
              </a:rPr>
              <a:t>, si tratta della Provincia di Potenza che riporta un valore pari a 325 kg/ab*anno.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234561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ttangolo 7">
            <a:extLst>
              <a:ext uri="{FF2B5EF4-FFF2-40B4-BE49-F238E27FC236}">
                <a16:creationId xmlns:a16="http://schemas.microsoft.com/office/drawing/2014/main" xmlns="" id="{56878C9B-EED7-F243-99F3-43300A4D9358}"/>
              </a:ext>
            </a:extLst>
          </p:cNvPr>
          <p:cNvSpPr/>
          <p:nvPr/>
        </p:nvSpPr>
        <p:spPr>
          <a:xfrm>
            <a:off x="206826" y="250477"/>
            <a:ext cx="11157858" cy="993926"/>
          </a:xfrm>
          <a:prstGeom prst="rect">
            <a:avLst/>
          </a:prstGeom>
        </p:spPr>
        <p:txBody>
          <a:bodyPr wrap="square">
            <a:spAutoFit/>
          </a:bodyPr>
          <a:lstStyle/>
          <a:p>
            <a:pPr lvl="0" algn="just">
              <a:lnSpc>
                <a:spcPct val="107000"/>
              </a:lnSpc>
              <a:spcBef>
                <a:spcPts val="1200"/>
              </a:spcBef>
              <a:spcAft>
                <a:spcPts val="1200"/>
              </a:spcAft>
              <a:buClr>
                <a:srgbClr val="538135"/>
              </a:buClr>
              <a:buSzPts val="1800"/>
            </a:pPr>
            <a:r>
              <a:rPr lang="it-IT" sz="2800" b="1" kern="0" dirty="0">
                <a:solidFill>
                  <a:schemeClr val="accent2"/>
                </a:solidFill>
                <a:latin typeface="Calibri Light" panose="020F0302020204030204" pitchFamily="34" charset="0"/>
                <a:ea typeface="Times New Roman" panose="02020603050405020304" pitchFamily="18" charset="0"/>
                <a:cs typeface="Times New Roman" panose="02020603050405020304" pitchFamily="18" charset="0"/>
              </a:rPr>
              <a:t>LA RACCOLTA DIFFERENZIATA DEI RIFIUTI URBANI NEL SUD ITALIA RISPETTO AI TARGET UE</a:t>
            </a:r>
            <a:endParaRPr lang="it-IT" sz="2400" b="1" kern="0" dirty="0">
              <a:solidFill>
                <a:schemeClr val="accent2"/>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sp>
        <p:nvSpPr>
          <p:cNvPr id="9" name="CasellaDiTesto 8">
            <a:extLst>
              <a:ext uri="{FF2B5EF4-FFF2-40B4-BE49-F238E27FC236}">
                <a16:creationId xmlns:a16="http://schemas.microsoft.com/office/drawing/2014/main" xmlns="" id="{E8365A08-0F65-8447-9F91-7BE2A26E7516}"/>
              </a:ext>
            </a:extLst>
          </p:cNvPr>
          <p:cNvSpPr txBox="1"/>
          <p:nvPr/>
        </p:nvSpPr>
        <p:spPr>
          <a:xfrm>
            <a:off x="6716485" y="1082945"/>
            <a:ext cx="5268690" cy="5355312"/>
          </a:xfrm>
          <a:prstGeom prst="rect">
            <a:avLst/>
          </a:prstGeom>
          <a:noFill/>
        </p:spPr>
        <p:txBody>
          <a:bodyPr wrap="square" rtlCol="0">
            <a:spAutoFit/>
          </a:bodyPr>
          <a:lstStyle/>
          <a:p>
            <a:pPr algn="just"/>
            <a:r>
              <a:rPr lang="it-IT" b="1" dirty="0"/>
              <a:t>La raccolta differenziata dei rifiuti urbani nel corso degli ultimi anni di cui sono disponibili i dati ISPRA (2016-2020) ha mantenuto un trend di crescita.</a:t>
            </a:r>
          </a:p>
          <a:p>
            <a:pPr algn="just"/>
            <a:endParaRPr lang="it-IT" dirty="0"/>
          </a:p>
          <a:p>
            <a:pPr algn="just"/>
            <a:r>
              <a:rPr lang="it-IT" dirty="0"/>
              <a:t>A livello nazionale si è passati dal 53 al 63% (+10 punti percentuali) dei rifiuti urbani raccolti. </a:t>
            </a:r>
          </a:p>
          <a:p>
            <a:pPr algn="just"/>
            <a:endParaRPr lang="it-IT" dirty="0"/>
          </a:p>
          <a:p>
            <a:pPr algn="just"/>
            <a:r>
              <a:rPr lang="it-IT" b="1" dirty="0"/>
              <a:t>Il Sud nello stesso arco temporale passa dal 45 al 57% di RD, incremento di due punti percentuali superiore rispetto al dato fatto registrare a livello nazionale. </a:t>
            </a:r>
          </a:p>
          <a:p>
            <a:pPr algn="just"/>
            <a:endParaRPr lang="it-IT" dirty="0"/>
          </a:p>
          <a:p>
            <a:pPr algn="just"/>
            <a:r>
              <a:rPr lang="it-IT" b="1" dirty="0"/>
              <a:t>Anche i dati pro capite confermano il positivo andamento della RD con un tasso di crescita maggiore al Sud rispetto al valore dell’Italia</a:t>
            </a:r>
            <a:r>
              <a:rPr lang="it-IT" dirty="0"/>
              <a:t>: </a:t>
            </a:r>
          </a:p>
          <a:p>
            <a:pPr algn="just"/>
            <a:endParaRPr lang="it-IT" dirty="0"/>
          </a:p>
          <a:p>
            <a:pPr marL="285750" indent="-285750" algn="just">
              <a:buFont typeface="Wingdings" pitchFamily="2" charset="2"/>
              <a:buChar char="ü"/>
            </a:pPr>
            <a:r>
              <a:rPr lang="it-IT" u="sng" dirty="0"/>
              <a:t>in Italia</a:t>
            </a:r>
            <a:r>
              <a:rPr lang="it-IT" dirty="0"/>
              <a:t> cresce del +18%, passando dai 261 kg/ab*anno del 2016 ai 308 del 2020</a:t>
            </a:r>
          </a:p>
          <a:p>
            <a:pPr marL="285750" indent="-285750" algn="just">
              <a:buFont typeface="Wingdings" pitchFamily="2" charset="2"/>
              <a:buChar char="ü"/>
            </a:pPr>
            <a:r>
              <a:rPr lang="it-IT" u="sng" dirty="0"/>
              <a:t>al Sud</a:t>
            </a:r>
            <a:r>
              <a:rPr lang="it-IT" dirty="0"/>
              <a:t> cresce del +26% passando dai 201 kg/ab*anno del 2016 ai 253  kg/ab*anno del 2020. </a:t>
            </a:r>
          </a:p>
        </p:txBody>
      </p:sp>
      <p:sp>
        <p:nvSpPr>
          <p:cNvPr id="10" name="Rettangolo 9">
            <a:extLst>
              <a:ext uri="{FF2B5EF4-FFF2-40B4-BE49-F238E27FC236}">
                <a16:creationId xmlns:a16="http://schemas.microsoft.com/office/drawing/2014/main" xmlns="" id="{8E16E621-BE89-334C-8EEF-13B58CB1F315}"/>
              </a:ext>
            </a:extLst>
          </p:cNvPr>
          <p:cNvSpPr/>
          <p:nvPr/>
        </p:nvSpPr>
        <p:spPr>
          <a:xfrm>
            <a:off x="259737" y="1625378"/>
            <a:ext cx="6298905" cy="523220"/>
          </a:xfrm>
          <a:prstGeom prst="rect">
            <a:avLst/>
          </a:prstGeom>
        </p:spPr>
        <p:txBody>
          <a:bodyPr wrap="square">
            <a:spAutoFit/>
          </a:bodyPr>
          <a:lstStyle/>
          <a:p>
            <a:r>
              <a:rPr lang="it-IT" sz="1400" b="1" dirty="0"/>
              <a:t>Rappresentazione per classi della raccolta differenziata nelle Regioni del Sud Italia, 2020 (%)</a:t>
            </a:r>
          </a:p>
        </p:txBody>
      </p:sp>
      <p:sp>
        <p:nvSpPr>
          <p:cNvPr id="12" name="Rettangolo 11">
            <a:extLst>
              <a:ext uri="{FF2B5EF4-FFF2-40B4-BE49-F238E27FC236}">
                <a16:creationId xmlns:a16="http://schemas.microsoft.com/office/drawing/2014/main" xmlns="" id="{80F72E72-585C-E445-9B6C-D5E09C4F5BC4}"/>
              </a:ext>
            </a:extLst>
          </p:cNvPr>
          <p:cNvSpPr/>
          <p:nvPr/>
        </p:nvSpPr>
        <p:spPr>
          <a:xfrm>
            <a:off x="279747" y="6255637"/>
            <a:ext cx="6096000" cy="281231"/>
          </a:xfrm>
          <a:prstGeom prst="rect">
            <a:avLst/>
          </a:prstGeom>
        </p:spPr>
        <p:txBody>
          <a:bodyPr>
            <a:spAutoFit/>
          </a:bodyPr>
          <a:lstStyle/>
          <a:p>
            <a:pPr>
              <a:lnSpc>
                <a:spcPct val="107000"/>
              </a:lnSpc>
              <a:spcAft>
                <a:spcPts val="800"/>
              </a:spcAft>
            </a:pPr>
            <a:r>
              <a:rPr lang="it-IT" sz="1200" i="1" dirty="0">
                <a:latin typeface="Calibri" panose="020F0502020204030204" pitchFamily="34" charset="0"/>
                <a:ea typeface="Calibri" panose="020F0502020204030204" pitchFamily="34" charset="0"/>
                <a:cs typeface="Times New Roman" panose="02020603050405020304" pitchFamily="18" charset="0"/>
              </a:rPr>
              <a:t>Fonte: Elaborazione Fondazione per lo sviluppo sostenibile su dati ISPRA</a:t>
            </a:r>
            <a:endParaRPr lang="it-IT"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7" name="Immagine 16">
            <a:extLst>
              <a:ext uri="{FF2B5EF4-FFF2-40B4-BE49-F238E27FC236}">
                <a16:creationId xmlns:a16="http://schemas.microsoft.com/office/drawing/2014/main" xmlns="" id="{E3461262-36E5-9D41-964C-D902E45489A4}"/>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206826" y="2148598"/>
            <a:ext cx="6168921" cy="4107039"/>
          </a:xfrm>
          <a:prstGeom prst="rect">
            <a:avLst/>
          </a:prstGeom>
          <a:noFill/>
        </p:spPr>
      </p:pic>
      <p:sp>
        <p:nvSpPr>
          <p:cNvPr id="2" name="CasellaDiTesto 1">
            <a:extLst>
              <a:ext uri="{FF2B5EF4-FFF2-40B4-BE49-F238E27FC236}">
                <a16:creationId xmlns:a16="http://schemas.microsoft.com/office/drawing/2014/main" xmlns="" id="{07788C8C-B619-0BFD-253A-585153A6BF7B}"/>
              </a:ext>
            </a:extLst>
          </p:cNvPr>
          <p:cNvSpPr txBox="1"/>
          <p:nvPr/>
        </p:nvSpPr>
        <p:spPr>
          <a:xfrm>
            <a:off x="4182256" y="4616971"/>
            <a:ext cx="704538" cy="338554"/>
          </a:xfrm>
          <a:prstGeom prst="rect">
            <a:avLst/>
          </a:prstGeom>
          <a:noFill/>
        </p:spPr>
        <p:txBody>
          <a:bodyPr wrap="square" rtlCol="0">
            <a:spAutoFit/>
          </a:bodyPr>
          <a:lstStyle/>
          <a:p>
            <a:r>
              <a:rPr lang="it-IT" sz="1600" b="1" dirty="0"/>
              <a:t>53%</a:t>
            </a:r>
          </a:p>
        </p:txBody>
      </p:sp>
      <p:sp>
        <p:nvSpPr>
          <p:cNvPr id="3" name="CasellaDiTesto 2">
            <a:extLst>
              <a:ext uri="{FF2B5EF4-FFF2-40B4-BE49-F238E27FC236}">
                <a16:creationId xmlns:a16="http://schemas.microsoft.com/office/drawing/2014/main" xmlns="" id="{D819F40F-9B85-072D-CDDF-A76A0DBA4906}"/>
              </a:ext>
            </a:extLst>
          </p:cNvPr>
          <p:cNvSpPr txBox="1"/>
          <p:nvPr/>
        </p:nvSpPr>
        <p:spPr>
          <a:xfrm>
            <a:off x="3321266" y="3373356"/>
            <a:ext cx="704538" cy="338554"/>
          </a:xfrm>
          <a:prstGeom prst="rect">
            <a:avLst/>
          </a:prstGeom>
          <a:noFill/>
        </p:spPr>
        <p:txBody>
          <a:bodyPr wrap="square" rtlCol="0">
            <a:spAutoFit/>
          </a:bodyPr>
          <a:lstStyle/>
          <a:p>
            <a:r>
              <a:rPr lang="it-IT" sz="1600" b="1" dirty="0"/>
              <a:t>54%</a:t>
            </a:r>
          </a:p>
        </p:txBody>
      </p:sp>
      <p:sp>
        <p:nvSpPr>
          <p:cNvPr id="4" name="CasellaDiTesto 3">
            <a:extLst>
              <a:ext uri="{FF2B5EF4-FFF2-40B4-BE49-F238E27FC236}">
                <a16:creationId xmlns:a16="http://schemas.microsoft.com/office/drawing/2014/main" xmlns="" id="{5CB1D100-4C11-3EAA-CF76-E7D31C05C436}"/>
              </a:ext>
            </a:extLst>
          </p:cNvPr>
          <p:cNvSpPr txBox="1"/>
          <p:nvPr/>
        </p:nvSpPr>
        <p:spPr>
          <a:xfrm>
            <a:off x="4216624" y="3287332"/>
            <a:ext cx="704538" cy="338554"/>
          </a:xfrm>
          <a:prstGeom prst="rect">
            <a:avLst/>
          </a:prstGeom>
          <a:noFill/>
        </p:spPr>
        <p:txBody>
          <a:bodyPr wrap="square" rtlCol="0">
            <a:spAutoFit/>
          </a:bodyPr>
          <a:lstStyle/>
          <a:p>
            <a:r>
              <a:rPr lang="it-IT" sz="1600" b="1" dirty="0"/>
              <a:t>54%</a:t>
            </a:r>
          </a:p>
        </p:txBody>
      </p:sp>
      <p:sp>
        <p:nvSpPr>
          <p:cNvPr id="5" name="CasellaDiTesto 4">
            <a:extLst>
              <a:ext uri="{FF2B5EF4-FFF2-40B4-BE49-F238E27FC236}">
                <a16:creationId xmlns:a16="http://schemas.microsoft.com/office/drawing/2014/main" xmlns="" id="{2AD43169-AFAB-5834-ABB1-D4ADBDDA4112}"/>
              </a:ext>
            </a:extLst>
          </p:cNvPr>
          <p:cNvSpPr txBox="1"/>
          <p:nvPr/>
        </p:nvSpPr>
        <p:spPr>
          <a:xfrm>
            <a:off x="3216336" y="2907459"/>
            <a:ext cx="704538" cy="338554"/>
          </a:xfrm>
          <a:prstGeom prst="rect">
            <a:avLst/>
          </a:prstGeom>
          <a:noFill/>
        </p:spPr>
        <p:txBody>
          <a:bodyPr wrap="square" rtlCol="0">
            <a:spAutoFit/>
          </a:bodyPr>
          <a:lstStyle/>
          <a:p>
            <a:r>
              <a:rPr lang="it-IT" sz="1600" b="1" dirty="0"/>
              <a:t>55%</a:t>
            </a:r>
          </a:p>
        </p:txBody>
      </p:sp>
      <p:sp>
        <p:nvSpPr>
          <p:cNvPr id="6" name="CasellaDiTesto 5">
            <a:extLst>
              <a:ext uri="{FF2B5EF4-FFF2-40B4-BE49-F238E27FC236}">
                <a16:creationId xmlns:a16="http://schemas.microsoft.com/office/drawing/2014/main" xmlns="" id="{BC44D31D-05E5-4955-8613-167C49C36AF0}"/>
              </a:ext>
            </a:extLst>
          </p:cNvPr>
          <p:cNvSpPr txBox="1"/>
          <p:nvPr/>
        </p:nvSpPr>
        <p:spPr>
          <a:xfrm>
            <a:off x="3980834" y="3707525"/>
            <a:ext cx="704538" cy="338554"/>
          </a:xfrm>
          <a:prstGeom prst="rect">
            <a:avLst/>
          </a:prstGeom>
          <a:noFill/>
        </p:spPr>
        <p:txBody>
          <a:bodyPr wrap="square" rtlCol="0">
            <a:spAutoFit/>
          </a:bodyPr>
          <a:lstStyle/>
          <a:p>
            <a:r>
              <a:rPr lang="it-IT" sz="1600" b="1" dirty="0"/>
              <a:t>56%</a:t>
            </a:r>
          </a:p>
        </p:txBody>
      </p:sp>
      <p:sp>
        <p:nvSpPr>
          <p:cNvPr id="7" name="CasellaDiTesto 6">
            <a:extLst>
              <a:ext uri="{FF2B5EF4-FFF2-40B4-BE49-F238E27FC236}">
                <a16:creationId xmlns:a16="http://schemas.microsoft.com/office/drawing/2014/main" xmlns="" id="{1A3F1E20-F184-7A56-D0E0-C1122236C819}"/>
              </a:ext>
            </a:extLst>
          </p:cNvPr>
          <p:cNvSpPr txBox="1"/>
          <p:nvPr/>
        </p:nvSpPr>
        <p:spPr>
          <a:xfrm>
            <a:off x="2864067" y="2487152"/>
            <a:ext cx="704538" cy="369332"/>
          </a:xfrm>
          <a:prstGeom prst="rect">
            <a:avLst/>
          </a:prstGeom>
          <a:noFill/>
        </p:spPr>
        <p:txBody>
          <a:bodyPr wrap="square" rtlCol="0">
            <a:spAutoFit/>
          </a:bodyPr>
          <a:lstStyle/>
          <a:p>
            <a:r>
              <a:rPr lang="it-IT" sz="1600" b="1" dirty="0"/>
              <a:t>65</a:t>
            </a:r>
            <a:r>
              <a:rPr lang="it-IT" b="1" dirty="0"/>
              <a:t>%</a:t>
            </a:r>
          </a:p>
        </p:txBody>
      </p:sp>
      <p:sp>
        <p:nvSpPr>
          <p:cNvPr id="11" name="CasellaDiTesto 10">
            <a:extLst>
              <a:ext uri="{FF2B5EF4-FFF2-40B4-BE49-F238E27FC236}">
                <a16:creationId xmlns:a16="http://schemas.microsoft.com/office/drawing/2014/main" xmlns="" id="{43187F12-9636-4635-A145-F9B3D4E10B57}"/>
              </a:ext>
            </a:extLst>
          </p:cNvPr>
          <p:cNvSpPr txBox="1"/>
          <p:nvPr/>
        </p:nvSpPr>
        <p:spPr>
          <a:xfrm>
            <a:off x="625536" y="4021369"/>
            <a:ext cx="704538" cy="338554"/>
          </a:xfrm>
          <a:prstGeom prst="rect">
            <a:avLst/>
          </a:prstGeom>
          <a:noFill/>
        </p:spPr>
        <p:txBody>
          <a:bodyPr wrap="square" rtlCol="0">
            <a:spAutoFit/>
          </a:bodyPr>
          <a:lstStyle/>
          <a:p>
            <a:r>
              <a:rPr lang="it-IT" sz="1600" b="1" dirty="0"/>
              <a:t>75%</a:t>
            </a:r>
          </a:p>
        </p:txBody>
      </p:sp>
    </p:spTree>
    <p:extLst>
      <p:ext uri="{BB962C8B-B14F-4D97-AF65-F5344CB8AC3E}">
        <p14:creationId xmlns:p14="http://schemas.microsoft.com/office/powerpoint/2010/main" val="9891514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xmlns="" id="{0A8E7294-B854-7643-80BD-5EB5BFA1FB22}"/>
              </a:ext>
            </a:extLst>
          </p:cNvPr>
          <p:cNvSpPr>
            <a:spLocks noGrp="1"/>
          </p:cNvSpPr>
          <p:nvPr>
            <p:ph idx="1"/>
          </p:nvPr>
        </p:nvSpPr>
        <p:spPr>
          <a:xfrm>
            <a:off x="1107363" y="570257"/>
            <a:ext cx="4234544" cy="449490"/>
          </a:xfrm>
        </p:spPr>
        <p:txBody>
          <a:bodyPr>
            <a:normAutofit lnSpcReduction="10000"/>
          </a:bodyPr>
          <a:lstStyle/>
          <a:p>
            <a:pPr marL="0" indent="0" algn="ctr">
              <a:buNone/>
            </a:pPr>
            <a:r>
              <a:rPr lang="it-IT" sz="1400" b="1" dirty="0"/>
              <a:t>Performance di RD nelle Regioni del Sud, 2016-2020 (variazione di punti percentuali) </a:t>
            </a:r>
          </a:p>
        </p:txBody>
      </p:sp>
      <p:sp>
        <p:nvSpPr>
          <p:cNvPr id="6" name="Rettangolo 5">
            <a:extLst>
              <a:ext uri="{FF2B5EF4-FFF2-40B4-BE49-F238E27FC236}">
                <a16:creationId xmlns:a16="http://schemas.microsoft.com/office/drawing/2014/main" xmlns="" id="{8A2DBF9D-061C-0547-895B-1CFA414B8B93}"/>
              </a:ext>
            </a:extLst>
          </p:cNvPr>
          <p:cNvSpPr/>
          <p:nvPr/>
        </p:nvSpPr>
        <p:spPr>
          <a:xfrm>
            <a:off x="495297" y="4282916"/>
            <a:ext cx="5317098" cy="1477328"/>
          </a:xfrm>
          <a:prstGeom prst="rect">
            <a:avLst/>
          </a:prstGeom>
        </p:spPr>
        <p:txBody>
          <a:bodyPr wrap="square">
            <a:spAutoFit/>
          </a:bodyPr>
          <a:lstStyle/>
          <a:p>
            <a:pPr algn="just"/>
            <a:r>
              <a:rPr lang="it-IT" b="1" dirty="0"/>
              <a:t>Tutte le Regioni sono state in grado di incrementare la propria RD rispetto ai valori del 2016</a:t>
            </a:r>
            <a:r>
              <a:rPr lang="it-IT" dirty="0"/>
              <a:t>. </a:t>
            </a:r>
            <a:r>
              <a:rPr lang="it-IT" b="1" dirty="0"/>
              <a:t>In sei Regioni del Sud si sono osservati incrementi a due cifre</a:t>
            </a:r>
            <a:r>
              <a:rPr lang="it-IT" dirty="0"/>
              <a:t>, addirittura il </a:t>
            </a:r>
            <a:r>
              <a:rPr lang="it-IT" b="1" dirty="0"/>
              <a:t>Molise ha incrementato la propria RD di 28 punti percentuali</a:t>
            </a:r>
            <a:r>
              <a:rPr lang="it-IT" dirty="0"/>
              <a:t> nel periodo 2016-2020.</a:t>
            </a:r>
          </a:p>
        </p:txBody>
      </p:sp>
      <p:sp>
        <p:nvSpPr>
          <p:cNvPr id="7" name="Rettangolo 6">
            <a:extLst>
              <a:ext uri="{FF2B5EF4-FFF2-40B4-BE49-F238E27FC236}">
                <a16:creationId xmlns:a16="http://schemas.microsoft.com/office/drawing/2014/main" xmlns="" id="{CF455266-01F9-784B-A01D-5A2D617DDF46}"/>
              </a:ext>
            </a:extLst>
          </p:cNvPr>
          <p:cNvSpPr/>
          <p:nvPr/>
        </p:nvSpPr>
        <p:spPr>
          <a:xfrm>
            <a:off x="6720816" y="2487490"/>
            <a:ext cx="4484914" cy="523220"/>
          </a:xfrm>
          <a:prstGeom prst="rect">
            <a:avLst/>
          </a:prstGeom>
        </p:spPr>
        <p:txBody>
          <a:bodyPr wrap="square">
            <a:spAutoFit/>
          </a:bodyPr>
          <a:lstStyle/>
          <a:p>
            <a:pPr algn="ctr"/>
            <a:r>
              <a:rPr lang="it-IT" sz="1400" b="1" dirty="0"/>
              <a:t>Rappresentazione per classi della raccolta differenziata nelle Province del Sud, 2020 (%) </a:t>
            </a:r>
          </a:p>
        </p:txBody>
      </p:sp>
      <p:sp>
        <p:nvSpPr>
          <p:cNvPr id="9" name="Rettangolo 8">
            <a:extLst>
              <a:ext uri="{FF2B5EF4-FFF2-40B4-BE49-F238E27FC236}">
                <a16:creationId xmlns:a16="http://schemas.microsoft.com/office/drawing/2014/main" xmlns="" id="{B0FE4B24-5993-DD4C-9D40-3CFC3DF5010C}"/>
              </a:ext>
            </a:extLst>
          </p:cNvPr>
          <p:cNvSpPr/>
          <p:nvPr/>
        </p:nvSpPr>
        <p:spPr>
          <a:xfrm>
            <a:off x="495297" y="3656066"/>
            <a:ext cx="907621" cy="265457"/>
          </a:xfrm>
          <a:prstGeom prst="rect">
            <a:avLst/>
          </a:prstGeom>
        </p:spPr>
        <p:txBody>
          <a:bodyPr wrap="none">
            <a:spAutoFit/>
          </a:bodyPr>
          <a:lstStyle/>
          <a:p>
            <a:pPr>
              <a:lnSpc>
                <a:spcPct val="107000"/>
              </a:lnSpc>
              <a:spcAft>
                <a:spcPts val="0"/>
              </a:spcAft>
            </a:pPr>
            <a:r>
              <a:rPr lang="it-IT" sz="1100" i="1" dirty="0">
                <a:latin typeface="Calibri" panose="020F0502020204030204" pitchFamily="34" charset="0"/>
                <a:ea typeface="Calibri" panose="020F0502020204030204" pitchFamily="34" charset="0"/>
                <a:cs typeface="Times New Roman" panose="02020603050405020304" pitchFamily="18" charset="0"/>
              </a:rPr>
              <a:t>Fonte: ISPRA</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ttangolo 9">
            <a:extLst>
              <a:ext uri="{FF2B5EF4-FFF2-40B4-BE49-F238E27FC236}">
                <a16:creationId xmlns:a16="http://schemas.microsoft.com/office/drawing/2014/main" xmlns="" id="{4265E18A-289A-FD4E-8A5E-EEEC12B60169}"/>
              </a:ext>
            </a:extLst>
          </p:cNvPr>
          <p:cNvSpPr/>
          <p:nvPr/>
        </p:nvSpPr>
        <p:spPr>
          <a:xfrm>
            <a:off x="7668295" y="6250828"/>
            <a:ext cx="4073981" cy="257506"/>
          </a:xfrm>
          <a:prstGeom prst="rect">
            <a:avLst/>
          </a:prstGeom>
        </p:spPr>
        <p:txBody>
          <a:bodyPr wrap="square">
            <a:spAutoFit/>
          </a:bodyPr>
          <a:lstStyle/>
          <a:p>
            <a:pPr>
              <a:lnSpc>
                <a:spcPct val="107000"/>
              </a:lnSpc>
              <a:spcAft>
                <a:spcPts val="0"/>
              </a:spcAft>
            </a:pPr>
            <a:r>
              <a:rPr lang="it-IT" sz="1050" i="1" dirty="0">
                <a:latin typeface="Calibri" panose="020F0502020204030204" pitchFamily="34" charset="0"/>
                <a:ea typeface="Calibri" panose="020F0502020204030204" pitchFamily="34" charset="0"/>
                <a:cs typeface="Times New Roman" panose="02020603050405020304" pitchFamily="18" charset="0"/>
              </a:rPr>
              <a:t>Fonte: Elaborazione Fondazione per lo sviluppo sostenibile su dati ISPRA</a:t>
            </a:r>
            <a:endParaRPr lang="it-IT" sz="14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5" name="Gruppo 4">
            <a:extLst>
              <a:ext uri="{FF2B5EF4-FFF2-40B4-BE49-F238E27FC236}">
                <a16:creationId xmlns:a16="http://schemas.microsoft.com/office/drawing/2014/main" xmlns="" id="{1A3D066A-D04B-8FA4-8B2B-68AD9EA5C021}"/>
              </a:ext>
            </a:extLst>
          </p:cNvPr>
          <p:cNvGrpSpPr/>
          <p:nvPr/>
        </p:nvGrpSpPr>
        <p:grpSpPr>
          <a:xfrm>
            <a:off x="6548089" y="314389"/>
            <a:ext cx="4939360" cy="1873998"/>
            <a:chOff x="118251" y="4004699"/>
            <a:chExt cx="4939360" cy="2183738"/>
          </a:xfrm>
        </p:grpSpPr>
        <p:sp>
          <p:nvSpPr>
            <p:cNvPr id="2" name="Rettangolo con angoli arrotondati 1">
              <a:extLst>
                <a:ext uri="{FF2B5EF4-FFF2-40B4-BE49-F238E27FC236}">
                  <a16:creationId xmlns:a16="http://schemas.microsoft.com/office/drawing/2014/main" xmlns="" id="{BCCA3E73-8519-1B47-B85D-650674365C15}"/>
                </a:ext>
              </a:extLst>
            </p:cNvPr>
            <p:cNvSpPr/>
            <p:nvPr/>
          </p:nvSpPr>
          <p:spPr>
            <a:xfrm>
              <a:off x="118251" y="4004699"/>
              <a:ext cx="4939360" cy="2183738"/>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Rettangolo 10">
              <a:extLst>
                <a:ext uri="{FF2B5EF4-FFF2-40B4-BE49-F238E27FC236}">
                  <a16:creationId xmlns:a16="http://schemas.microsoft.com/office/drawing/2014/main" xmlns="" id="{C08628A6-0730-7142-AA79-BB3039A24CA7}"/>
                </a:ext>
              </a:extLst>
            </p:cNvPr>
            <p:cNvSpPr/>
            <p:nvPr/>
          </p:nvSpPr>
          <p:spPr>
            <a:xfrm>
              <a:off x="485601" y="4219014"/>
              <a:ext cx="4290291" cy="1721505"/>
            </a:xfrm>
            <a:prstGeom prst="rect">
              <a:avLst/>
            </a:prstGeom>
          </p:spPr>
          <p:txBody>
            <a:bodyPr wrap="square">
              <a:spAutoFit/>
            </a:bodyPr>
            <a:lstStyle/>
            <a:p>
              <a:pPr algn="ctr"/>
              <a:r>
                <a:rPr lang="it-IT" b="1" dirty="0">
                  <a:latin typeface="Calibri" panose="020F0502020204030204" pitchFamily="34" charset="0"/>
                  <a:ea typeface="Calibri" panose="020F0502020204030204" pitchFamily="34" charset="0"/>
                  <a:cs typeface="Times New Roman" panose="02020603050405020304" pitchFamily="18" charset="0"/>
                </a:rPr>
                <a:t>Delle 28 Province del Sud, 19 fanno registrare performance basse, 9 hanno performance alte e con l’80% di RD la Provincia di Oristano raggiunge una performance eccellente. </a:t>
              </a:r>
            </a:p>
          </p:txBody>
        </p:sp>
      </p:grpSp>
      <p:pic>
        <p:nvPicPr>
          <p:cNvPr id="12" name="Immagine 11">
            <a:extLst>
              <a:ext uri="{FF2B5EF4-FFF2-40B4-BE49-F238E27FC236}">
                <a16:creationId xmlns:a16="http://schemas.microsoft.com/office/drawing/2014/main" xmlns="" id="{00E86D18-4651-354C-B2C4-376DCE428878}"/>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6214" y="1018772"/>
            <a:ext cx="5113655" cy="2607314"/>
          </a:xfrm>
          <a:prstGeom prst="rect">
            <a:avLst/>
          </a:prstGeom>
          <a:noFill/>
        </p:spPr>
      </p:pic>
      <p:pic>
        <p:nvPicPr>
          <p:cNvPr id="13" name="Immagine 12">
            <a:extLst>
              <a:ext uri="{FF2B5EF4-FFF2-40B4-BE49-F238E27FC236}">
                <a16:creationId xmlns:a16="http://schemas.microsoft.com/office/drawing/2014/main" xmlns="" id="{D34C5762-CD96-AB42-901F-0C61D4A07C7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449292" y="3129736"/>
            <a:ext cx="5317097" cy="3076121"/>
          </a:xfrm>
          <a:prstGeom prst="rect">
            <a:avLst/>
          </a:prstGeom>
          <a:noFill/>
        </p:spPr>
      </p:pic>
    </p:spTree>
    <p:extLst>
      <p:ext uri="{BB962C8B-B14F-4D97-AF65-F5344CB8AC3E}">
        <p14:creationId xmlns:p14="http://schemas.microsoft.com/office/powerpoint/2010/main" val="32242385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xmlns="" id="{0FC00976-2581-BB4D-953A-353BAFFA8735}"/>
              </a:ext>
            </a:extLst>
          </p:cNvPr>
          <p:cNvSpPr>
            <a:spLocks noGrp="1"/>
          </p:cNvSpPr>
          <p:nvPr>
            <p:ph type="title"/>
          </p:nvPr>
        </p:nvSpPr>
        <p:spPr>
          <a:xfrm>
            <a:off x="660459" y="-2551"/>
            <a:ext cx="10871082" cy="1325563"/>
          </a:xfrm>
        </p:spPr>
        <p:txBody>
          <a:bodyPr>
            <a:noAutofit/>
          </a:bodyPr>
          <a:lstStyle/>
          <a:p>
            <a:r>
              <a:rPr lang="it-IT" sz="3200" dirty="0">
                <a:solidFill>
                  <a:schemeClr val="accent2"/>
                </a:solidFill>
              </a:rPr>
              <a:t>RD DELLE PRINCIPALI FRAZIONI MERCEOLOGICHE NEL SUD ITALIA</a:t>
            </a:r>
            <a:endParaRPr lang="it-IT" sz="3200" dirty="0"/>
          </a:p>
        </p:txBody>
      </p:sp>
      <p:sp>
        <p:nvSpPr>
          <p:cNvPr id="4" name="Rettangolo 3">
            <a:extLst>
              <a:ext uri="{FF2B5EF4-FFF2-40B4-BE49-F238E27FC236}">
                <a16:creationId xmlns:a16="http://schemas.microsoft.com/office/drawing/2014/main" xmlns="" id="{DF8F2F19-8DF1-9449-93E2-A1D3FF89DD8E}"/>
              </a:ext>
            </a:extLst>
          </p:cNvPr>
          <p:cNvSpPr/>
          <p:nvPr/>
        </p:nvSpPr>
        <p:spPr>
          <a:xfrm>
            <a:off x="396345" y="1144526"/>
            <a:ext cx="11277600" cy="1714893"/>
          </a:xfrm>
          <a:prstGeom prst="rect">
            <a:avLst/>
          </a:prstGeom>
        </p:spPr>
        <p:txBody>
          <a:bodyPr wrap="square">
            <a:spAutoFit/>
          </a:bodyPr>
          <a:lstStyle/>
          <a:p>
            <a:pPr algn="just">
              <a:lnSpc>
                <a:spcPct val="107000"/>
              </a:lnSpc>
              <a:spcAft>
                <a:spcPts val="1200"/>
              </a:spcAft>
            </a:pPr>
            <a:r>
              <a:rPr lang="it-IT" dirty="0">
                <a:latin typeface="Calibri" panose="020F0502020204030204" pitchFamily="34" charset="0"/>
                <a:ea typeface="Calibri" panose="020F0502020204030204" pitchFamily="34" charset="0"/>
                <a:cs typeface="Times New Roman" panose="02020603050405020304" pitchFamily="18" charset="0"/>
              </a:rPr>
              <a:t>Si passa ora in rassegna l’andamento della raccolta differenziata delle principali frazioni merceologiche presenti nei rifiuti urbani. L’analisi per macro area, Regione e Provincia è stata sviluppata per: </a:t>
            </a:r>
            <a:r>
              <a:rPr lang="it-IT" b="1" dirty="0">
                <a:latin typeface="Calibri" panose="020F0502020204030204" pitchFamily="34" charset="0"/>
                <a:ea typeface="Calibri" panose="020F0502020204030204" pitchFamily="34" charset="0"/>
                <a:cs typeface="Times New Roman" panose="02020603050405020304" pitchFamily="18" charset="0"/>
              </a:rPr>
              <a:t>carta e cartone, plastica, vetro, legno, metalli, frazione organica e RAEE</a:t>
            </a:r>
            <a:r>
              <a:rPr lang="it-IT" dirty="0">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1200"/>
              </a:spcAft>
            </a:pPr>
            <a:r>
              <a:rPr lang="it-IT" dirty="0">
                <a:latin typeface="Calibri" panose="020F0502020204030204" pitchFamily="34" charset="0"/>
                <a:ea typeface="Calibri" panose="020F0502020204030204" pitchFamily="34" charset="0"/>
                <a:cs typeface="Times New Roman" panose="02020603050405020304" pitchFamily="18" charset="0"/>
              </a:rPr>
              <a:t>Bisogna però considerare che non tutti i rifiuti urbani raccolti separatamente sono imballaggi, ma che la loro presenza varia in funzione della frazione merceologica considerata. </a:t>
            </a:r>
            <a:endParaRPr lang="it-IT"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ttangolo 7">
            <a:extLst>
              <a:ext uri="{FF2B5EF4-FFF2-40B4-BE49-F238E27FC236}">
                <a16:creationId xmlns:a16="http://schemas.microsoft.com/office/drawing/2014/main" xmlns="" id="{76218C05-0731-5941-99A7-C5CF03556741}"/>
              </a:ext>
            </a:extLst>
          </p:cNvPr>
          <p:cNvSpPr/>
          <p:nvPr/>
        </p:nvSpPr>
        <p:spPr>
          <a:xfrm>
            <a:off x="1653200" y="2888830"/>
            <a:ext cx="8577943" cy="523220"/>
          </a:xfrm>
          <a:prstGeom prst="rect">
            <a:avLst/>
          </a:prstGeom>
        </p:spPr>
        <p:txBody>
          <a:bodyPr wrap="square">
            <a:spAutoFit/>
          </a:bodyPr>
          <a:lstStyle/>
          <a:p>
            <a:pPr algn="ctr"/>
            <a:r>
              <a:rPr lang="it-IT" sz="1400" b="1" dirty="0">
                <a:latin typeface="Calibri" panose="020F0502020204030204" pitchFamily="34" charset="0"/>
                <a:ea typeface="Calibri" panose="020F0502020204030204" pitchFamily="34" charset="0"/>
                <a:cs typeface="Times New Roman" panose="02020603050405020304" pitchFamily="18" charset="0"/>
              </a:rPr>
              <a:t>Percentuale di rifiuti di imballaggio rispetto al totale della RD delle singole frazioni merceologiche, calcolata sul periodo (%)</a:t>
            </a:r>
            <a:r>
              <a:rPr lang="it-IT" sz="1400" b="1" dirty="0">
                <a:effectLst/>
              </a:rPr>
              <a:t> </a:t>
            </a:r>
            <a:endParaRPr lang="it-IT" sz="1400" b="1" dirty="0"/>
          </a:p>
        </p:txBody>
      </p:sp>
      <p:pic>
        <p:nvPicPr>
          <p:cNvPr id="9" name="Immagine 8">
            <a:extLst>
              <a:ext uri="{FF2B5EF4-FFF2-40B4-BE49-F238E27FC236}">
                <a16:creationId xmlns:a16="http://schemas.microsoft.com/office/drawing/2014/main" xmlns="" id="{DFD12C83-FF82-5747-B024-54A536FC13CA}"/>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74747" y="3460941"/>
            <a:ext cx="4934848" cy="2984829"/>
          </a:xfrm>
          <a:prstGeom prst="rect">
            <a:avLst/>
          </a:prstGeom>
          <a:noFill/>
        </p:spPr>
      </p:pic>
    </p:spTree>
    <p:extLst>
      <p:ext uri="{BB962C8B-B14F-4D97-AF65-F5344CB8AC3E}">
        <p14:creationId xmlns:p14="http://schemas.microsoft.com/office/powerpoint/2010/main" val="3385018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con angoli arrotondati 2">
            <a:extLst>
              <a:ext uri="{FF2B5EF4-FFF2-40B4-BE49-F238E27FC236}">
                <a16:creationId xmlns:a16="http://schemas.microsoft.com/office/drawing/2014/main" xmlns="" id="{2F298207-035E-0C46-AE73-2677514AFE5E}"/>
              </a:ext>
            </a:extLst>
          </p:cNvPr>
          <p:cNvSpPr/>
          <p:nvPr/>
        </p:nvSpPr>
        <p:spPr>
          <a:xfrm>
            <a:off x="7806667" y="2935076"/>
            <a:ext cx="3920861" cy="3651019"/>
          </a:xfrm>
          <a:prstGeom prst="round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 name="Rettangolo 1">
            <a:extLst>
              <a:ext uri="{FF2B5EF4-FFF2-40B4-BE49-F238E27FC236}">
                <a16:creationId xmlns:a16="http://schemas.microsoft.com/office/drawing/2014/main" xmlns="" id="{044CFC2A-7B58-B34E-BF88-14D62531D6FE}"/>
              </a:ext>
            </a:extLst>
          </p:cNvPr>
          <p:cNvSpPr/>
          <p:nvPr/>
        </p:nvSpPr>
        <p:spPr>
          <a:xfrm>
            <a:off x="329144" y="235606"/>
            <a:ext cx="3889071" cy="611008"/>
          </a:xfrm>
          <a:prstGeom prst="rect">
            <a:avLst/>
          </a:prstGeom>
          <a:solidFill>
            <a:schemeClr val="accent2"/>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 name="Rettangolo 3">
            <a:extLst>
              <a:ext uri="{FF2B5EF4-FFF2-40B4-BE49-F238E27FC236}">
                <a16:creationId xmlns:a16="http://schemas.microsoft.com/office/drawing/2014/main" xmlns="" id="{29F335D0-E4FD-9244-90F3-47AA883DF695}"/>
              </a:ext>
            </a:extLst>
          </p:cNvPr>
          <p:cNvSpPr/>
          <p:nvPr/>
        </p:nvSpPr>
        <p:spPr>
          <a:xfrm>
            <a:off x="435658" y="274659"/>
            <a:ext cx="3826625" cy="532903"/>
          </a:xfrm>
          <a:prstGeom prst="rect">
            <a:avLst/>
          </a:prstGeom>
        </p:spPr>
        <p:txBody>
          <a:bodyPr wrap="none">
            <a:spAutoFit/>
          </a:bodyPr>
          <a:lstStyle/>
          <a:p>
            <a:pPr algn="just">
              <a:lnSpc>
                <a:spcPct val="107000"/>
              </a:lnSpc>
              <a:spcAft>
                <a:spcPts val="800"/>
              </a:spcAft>
            </a:pPr>
            <a:r>
              <a:rPr lang="it-IT" sz="28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RD della carta e cartone </a:t>
            </a:r>
            <a:endParaRPr lang="it-IT"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ttangolo 8">
            <a:extLst>
              <a:ext uri="{FF2B5EF4-FFF2-40B4-BE49-F238E27FC236}">
                <a16:creationId xmlns:a16="http://schemas.microsoft.com/office/drawing/2014/main" xmlns="" id="{B6FFAFE8-7BB2-2B48-BEBC-13B1A8CA5AC2}"/>
              </a:ext>
            </a:extLst>
          </p:cNvPr>
          <p:cNvSpPr/>
          <p:nvPr/>
        </p:nvSpPr>
        <p:spPr>
          <a:xfrm>
            <a:off x="252944" y="1030387"/>
            <a:ext cx="11609912" cy="1766189"/>
          </a:xfrm>
          <a:prstGeom prst="rect">
            <a:avLst/>
          </a:prstGeom>
        </p:spPr>
        <p:txBody>
          <a:bodyPr wrap="square">
            <a:spAutoFit/>
          </a:bodyPr>
          <a:lstStyle/>
          <a:p>
            <a:pPr marL="285750" indent="-285750" algn="just">
              <a:lnSpc>
                <a:spcPct val="107000"/>
              </a:lnSpc>
              <a:spcAft>
                <a:spcPts val="800"/>
              </a:spcAft>
              <a:buFont typeface="Arial" panose="020B060402020202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Raccolta in Italia nel 2020</a:t>
            </a:r>
            <a:r>
              <a:rPr lang="it-IT" dirty="0">
                <a:latin typeface="Calibri" panose="020F0502020204030204" pitchFamily="34" charset="0"/>
                <a:ea typeface="Calibri" panose="020F0502020204030204" pitchFamily="34" charset="0"/>
                <a:cs typeface="Times New Roman" panose="02020603050405020304" pitchFamily="18" charset="0"/>
              </a:rPr>
              <a:t>: 3,5 Mt, di queste 709 </a:t>
            </a:r>
            <a:r>
              <a:rPr lang="it-IT" dirty="0" err="1">
                <a:latin typeface="Calibri" panose="020F0502020204030204" pitchFamily="34" charset="0"/>
                <a:ea typeface="Calibri" panose="020F0502020204030204" pitchFamily="34" charset="0"/>
                <a:cs typeface="Times New Roman" panose="02020603050405020304" pitchFamily="18" charset="0"/>
              </a:rPr>
              <a:t>kt</a:t>
            </a:r>
            <a:r>
              <a:rPr lang="it-IT" dirty="0">
                <a:latin typeface="Calibri" panose="020F0502020204030204" pitchFamily="34" charset="0"/>
                <a:ea typeface="Calibri" panose="020F0502020204030204" pitchFamily="34" charset="0"/>
                <a:cs typeface="Times New Roman" panose="02020603050405020304" pitchFamily="18" charset="0"/>
              </a:rPr>
              <a:t> al Sud  (</a:t>
            </a:r>
            <a:r>
              <a:rPr lang="it-IT" b="1" dirty="0">
                <a:latin typeface="Calibri" panose="020F0502020204030204" pitchFamily="34" charset="0"/>
                <a:ea typeface="Calibri" panose="020F0502020204030204" pitchFamily="34" charset="0"/>
                <a:cs typeface="Times New Roman" panose="02020603050405020304" pitchFamily="18" charset="0"/>
              </a:rPr>
              <a:t>rispetto al 2016: +9% a livello nazionale e +19% al Sud</a:t>
            </a:r>
            <a:r>
              <a:rPr lang="it-IT"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it-IT" b="1" dirty="0">
                <a:latin typeface="Calibri" panose="020F0502020204030204" pitchFamily="34" charset="0"/>
                <a:ea typeface="Calibri" panose="020F0502020204030204" pitchFamily="34" charset="0"/>
                <a:cs typeface="Times New Roman" panose="02020603050405020304" pitchFamily="18" charset="0"/>
              </a:rPr>
              <a:t>RD pro capite (2016-2020): a livello nazionale </a:t>
            </a:r>
            <a:r>
              <a:rPr lang="it-IT" dirty="0">
                <a:latin typeface="Calibri" panose="020F0502020204030204" pitchFamily="34" charset="0"/>
                <a:ea typeface="Calibri" panose="020F0502020204030204" pitchFamily="34" charset="0"/>
                <a:cs typeface="Times New Roman" panose="02020603050405020304" pitchFamily="18" charset="0"/>
              </a:rPr>
              <a:t>da 53 a 59 kg/ab*anno </a:t>
            </a:r>
            <a:r>
              <a:rPr lang="it-IT" b="1" dirty="0">
                <a:latin typeface="Calibri" panose="020F0502020204030204" pitchFamily="34" charset="0"/>
                <a:ea typeface="Calibri" panose="020F0502020204030204" pitchFamily="34" charset="0"/>
                <a:cs typeface="Times New Roman" panose="02020603050405020304" pitchFamily="18" charset="0"/>
              </a:rPr>
              <a:t>(+11%), </a:t>
            </a:r>
            <a:r>
              <a:rPr lang="it-IT" dirty="0">
                <a:latin typeface="Calibri" panose="020F0502020204030204" pitchFamily="34" charset="0"/>
                <a:ea typeface="Calibri" panose="020F0502020204030204" pitchFamily="34" charset="0"/>
                <a:cs typeface="Times New Roman" panose="02020603050405020304" pitchFamily="18" charset="0"/>
              </a:rPr>
              <a:t>mentre </a:t>
            </a:r>
            <a:r>
              <a:rPr lang="it-IT" b="1" dirty="0">
                <a:latin typeface="Calibri" panose="020F0502020204030204" pitchFamily="34" charset="0"/>
                <a:ea typeface="Calibri" panose="020F0502020204030204" pitchFamily="34" charset="0"/>
                <a:cs typeface="Times New Roman" panose="02020603050405020304" pitchFamily="18" charset="0"/>
              </a:rPr>
              <a:t>al Sud </a:t>
            </a:r>
            <a:r>
              <a:rPr lang="it-IT" dirty="0">
                <a:latin typeface="Calibri" panose="020F0502020204030204" pitchFamily="34" charset="0"/>
                <a:ea typeface="Calibri" panose="020F0502020204030204" pitchFamily="34" charset="0"/>
                <a:cs typeface="Times New Roman" panose="02020603050405020304" pitchFamily="18" charset="0"/>
              </a:rPr>
              <a:t>nello stesso arco temporale sale da 38 a 47 kg/ab*anno, con un incremento del </a:t>
            </a:r>
            <a:r>
              <a:rPr lang="it-IT" b="1" dirty="0">
                <a:latin typeface="Calibri" panose="020F0502020204030204" pitchFamily="34" charset="0"/>
                <a:ea typeface="Calibri" panose="020F0502020204030204" pitchFamily="34" charset="0"/>
                <a:cs typeface="Times New Roman" panose="02020603050405020304" pitchFamily="18" charset="0"/>
              </a:rPr>
              <a:t>+23%</a:t>
            </a:r>
            <a:r>
              <a:rPr lang="it-IT" dirty="0">
                <a:latin typeface="Calibri" panose="020F0502020204030204" pitchFamily="34" charset="0"/>
                <a:ea typeface="Calibri" panose="020F0502020204030204" pitchFamily="34" charset="0"/>
                <a:cs typeface="Times New Roman" panose="02020603050405020304" pitchFamily="18" charset="0"/>
              </a:rPr>
              <a:t>.</a:t>
            </a:r>
          </a:p>
          <a:p>
            <a:pPr marL="285750" indent="-285750" algn="just">
              <a:lnSpc>
                <a:spcPct val="107000"/>
              </a:lnSpc>
              <a:spcAft>
                <a:spcPts val="800"/>
              </a:spcAft>
              <a:buFont typeface="Arial" panose="020B0604020202020204" pitchFamily="34" charset="0"/>
              <a:buChar char="•"/>
            </a:pPr>
            <a:r>
              <a:rPr lang="it-IT" b="1" dirty="0"/>
              <a:t>Tutte le 7 Regioni del Sud hanno una performance superiore o uguale alla media nazionale</a:t>
            </a:r>
            <a:r>
              <a:rPr lang="it-IT" dirty="0"/>
              <a:t>. Rispetto ai valori del 2016 sei Regioni hanno incrementato i propri livelli di RD pro capite, mentre l’Abruzzo ha ridotto il proprio valore.</a:t>
            </a:r>
          </a:p>
        </p:txBody>
      </p:sp>
      <p:sp>
        <p:nvSpPr>
          <p:cNvPr id="18" name="Rettangolo 17">
            <a:extLst>
              <a:ext uri="{FF2B5EF4-FFF2-40B4-BE49-F238E27FC236}">
                <a16:creationId xmlns:a16="http://schemas.microsoft.com/office/drawing/2014/main" xmlns="" id="{1DCF6F94-C92E-B845-92EF-455BD9EB6AC3}"/>
              </a:ext>
            </a:extLst>
          </p:cNvPr>
          <p:cNvSpPr/>
          <p:nvPr/>
        </p:nvSpPr>
        <p:spPr>
          <a:xfrm>
            <a:off x="435658" y="6182428"/>
            <a:ext cx="840295" cy="249684"/>
          </a:xfrm>
          <a:prstGeom prst="rect">
            <a:avLst/>
          </a:prstGeom>
        </p:spPr>
        <p:txBody>
          <a:bodyPr wrap="none">
            <a:spAutoFit/>
          </a:bodyPr>
          <a:lstStyle/>
          <a:p>
            <a:pPr algn="just">
              <a:lnSpc>
                <a:spcPct val="107000"/>
              </a:lnSpc>
              <a:spcAft>
                <a:spcPts val="0"/>
              </a:spcAft>
            </a:pPr>
            <a:r>
              <a:rPr lang="it-IT" sz="1000" i="1" dirty="0">
                <a:latin typeface="Calibri" panose="020F0502020204030204" pitchFamily="34" charset="0"/>
                <a:ea typeface="Calibri" panose="020F0502020204030204" pitchFamily="34" charset="0"/>
                <a:cs typeface="Times New Roman" panose="02020603050405020304" pitchFamily="18" charset="0"/>
              </a:rPr>
              <a:t>Fonte: ISPRA</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ttangolo 18">
            <a:extLst>
              <a:ext uri="{FF2B5EF4-FFF2-40B4-BE49-F238E27FC236}">
                <a16:creationId xmlns:a16="http://schemas.microsoft.com/office/drawing/2014/main" xmlns="" id="{A5A62E0D-3E4E-DC4A-945B-D922617338F2}"/>
              </a:ext>
            </a:extLst>
          </p:cNvPr>
          <p:cNvSpPr/>
          <p:nvPr/>
        </p:nvSpPr>
        <p:spPr>
          <a:xfrm>
            <a:off x="7933163" y="3152519"/>
            <a:ext cx="3667867" cy="3323987"/>
          </a:xfrm>
          <a:prstGeom prst="rect">
            <a:avLst/>
          </a:prstGeom>
        </p:spPr>
        <p:txBody>
          <a:bodyPr wrap="square">
            <a:spAutoFit/>
          </a:bodyPr>
          <a:lstStyle/>
          <a:p>
            <a:pPr marL="285750" indent="-285750">
              <a:buFont typeface="Wingdings" pitchFamily="2" charset="2"/>
              <a:buChar char="ü"/>
            </a:pPr>
            <a:r>
              <a:rPr lang="it-IT" sz="1750" dirty="0"/>
              <a:t>Solo 4 Province (su 28) hanno una performance superiore o uguale alla media nazionale</a:t>
            </a:r>
          </a:p>
          <a:p>
            <a:pPr marL="285750" indent="-285750">
              <a:buFont typeface="Wingdings" pitchFamily="2" charset="2"/>
              <a:buChar char="ü"/>
            </a:pPr>
            <a:r>
              <a:rPr lang="it-IT" sz="1750" dirty="0"/>
              <a:t>l’incremento maggiore si registra nella Provincia di Crotone, che raddoppia la sua raccolta passando da 18 a 37 kg/ab*anno</a:t>
            </a:r>
          </a:p>
          <a:p>
            <a:pPr marL="285750" indent="-285750">
              <a:buFont typeface="Wingdings" pitchFamily="2" charset="2"/>
              <a:buChar char="ü"/>
            </a:pPr>
            <a:r>
              <a:rPr lang="it-IT" sz="1750" dirty="0"/>
              <a:t>3 delle 28 Province del Sud durante il periodo oggetto d’analisi hanno ridotto i propri livelli di RD pro-capite: Province di Teramo (-8%), Chieti (-2%) e Pescara (-2%)</a:t>
            </a:r>
          </a:p>
        </p:txBody>
      </p:sp>
      <p:sp>
        <p:nvSpPr>
          <p:cNvPr id="20" name="Rettangolo 19">
            <a:extLst>
              <a:ext uri="{FF2B5EF4-FFF2-40B4-BE49-F238E27FC236}">
                <a16:creationId xmlns:a16="http://schemas.microsoft.com/office/drawing/2014/main" xmlns="" id="{994B267C-042B-4C48-B986-0BFCDFB7743C}"/>
              </a:ext>
            </a:extLst>
          </p:cNvPr>
          <p:cNvSpPr/>
          <p:nvPr/>
        </p:nvSpPr>
        <p:spPr>
          <a:xfrm>
            <a:off x="961627" y="2965226"/>
            <a:ext cx="6275880" cy="307777"/>
          </a:xfrm>
          <a:prstGeom prst="rect">
            <a:avLst/>
          </a:prstGeom>
        </p:spPr>
        <p:txBody>
          <a:bodyPr wrap="square">
            <a:spAutoFit/>
          </a:bodyPr>
          <a:lstStyle/>
          <a:p>
            <a:r>
              <a:rPr lang="it-IT" sz="1400" b="1" dirty="0">
                <a:latin typeface="Calibri" panose="020F0502020204030204" pitchFamily="34" charset="0"/>
                <a:ea typeface="Calibri" panose="020F0502020204030204" pitchFamily="34" charset="0"/>
                <a:cs typeface="Times New Roman" panose="02020603050405020304" pitchFamily="18" charset="0"/>
              </a:rPr>
              <a:t>Raccolta differenziata di carta e cartone nelle Province del Sud, 2020 (kg/ab*anno) </a:t>
            </a:r>
            <a:endParaRPr lang="it-IT" sz="1400" dirty="0"/>
          </a:p>
        </p:txBody>
      </p:sp>
      <p:pic>
        <p:nvPicPr>
          <p:cNvPr id="11" name="Immagine 10">
            <a:extLst>
              <a:ext uri="{FF2B5EF4-FFF2-40B4-BE49-F238E27FC236}">
                <a16:creationId xmlns:a16="http://schemas.microsoft.com/office/drawing/2014/main" xmlns="" id="{84154777-226C-0B45-8F8A-11944BCA72A8}"/>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2421" y="3242225"/>
            <a:ext cx="6714293" cy="2797018"/>
          </a:xfrm>
          <a:prstGeom prst="rect">
            <a:avLst/>
          </a:prstGeom>
          <a:noFill/>
        </p:spPr>
      </p:pic>
      <p:pic>
        <p:nvPicPr>
          <p:cNvPr id="12" name="Immagine 11">
            <a:extLst>
              <a:ext uri="{FF2B5EF4-FFF2-40B4-BE49-F238E27FC236}">
                <a16:creationId xmlns:a16="http://schemas.microsoft.com/office/drawing/2014/main" xmlns="" id="{857BBEC7-D74F-9E45-B45D-AF698E6FDF5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793149" y="6054233"/>
            <a:ext cx="5231130" cy="266541"/>
          </a:xfrm>
          <a:prstGeom prst="rect">
            <a:avLst/>
          </a:prstGeom>
          <a:noFill/>
        </p:spPr>
      </p:pic>
    </p:spTree>
    <p:extLst>
      <p:ext uri="{BB962C8B-B14F-4D97-AF65-F5344CB8AC3E}">
        <p14:creationId xmlns:p14="http://schemas.microsoft.com/office/powerpoint/2010/main" val="219843984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3948</Words>
  <Application>Microsoft Office PowerPoint</Application>
  <PresentationFormat>Widescreen</PresentationFormat>
  <Paragraphs>275</Paragraphs>
  <Slides>25</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25</vt:i4>
      </vt:variant>
    </vt:vector>
  </HeadingPairs>
  <TitlesOfParts>
    <vt:vector size="31" baseType="lpstr">
      <vt:lpstr>Arial</vt:lpstr>
      <vt:lpstr>Calibri</vt:lpstr>
      <vt:lpstr>Calibri Light</vt:lpstr>
      <vt:lpstr>Times New Roman</vt:lpstr>
      <vt:lpstr>Wingdings</vt:lpstr>
      <vt:lpstr>Tema di Office</vt:lpstr>
      <vt:lpstr> La gestione circolare  dei rifiuti urbani </vt:lpstr>
      <vt:lpstr>LA RICERCA</vt:lpstr>
      <vt:lpstr>LA PRODUZIONE DEI RIFIUTI URBANI NEL SUD ITALIA </vt:lpstr>
      <vt:lpstr>Presentazione standard di PowerPoint</vt:lpstr>
      <vt:lpstr>Presentazione standard di PowerPoint</vt:lpstr>
      <vt:lpstr>Presentazione standard di PowerPoint</vt:lpstr>
      <vt:lpstr>Presentazione standard di PowerPoint</vt:lpstr>
      <vt:lpstr>RD DELLE PRINCIPALI FRAZIONI MERCEOLOGICHE NEL SUD ITALIA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Raccolta differenziata nel Sud dei RAEE nel 2020 e gap da colmare per l’obiettivo del 65% - 12,5 kg/ab*anno</vt:lpstr>
      <vt:lpstr>LE MODALITÀ DI GESTIONE DEI RIFIUTI URBANI NEL SUD ITALIA </vt:lpstr>
      <vt:lpstr>IL RICICLO DEI RIFIUTI URBANI</vt:lpstr>
      <vt:lpstr>RECUPERO ENERGETICO DEI RIFIUTI URBANI</vt:lpstr>
      <vt:lpstr>GESTIONE DELLA FRAZIONE ORGANICA</vt:lpstr>
      <vt:lpstr>SMALTIMENTO IN DISCARICA DEI RIFIUTI URBANI RISPETTO AI TARGET UE</vt:lpstr>
      <vt:lpstr>I COSTI DI GESTIONE DEI RIFIUTI URBANI E DELLA RACCOLTA DIFFERENZIATA </vt:lpstr>
      <vt:lpstr>L’ADEGUAMENTO DEI PIANI REGIONALI DI GESTIONE DEI RIFIUTI AI RECENTI INDIRIZZI EUROPEI </vt:lpstr>
      <vt:lpstr>PROGRAMMI REGIONALI DI PREVENZIONE </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novità normative in materia di gestione dei rifiuti urbani  Aggiornamento per le amministrazioni locali</dc:title>
  <dc:creator>Alessandra Bailo Modesti</dc:creator>
  <cp:lastModifiedBy>Susdef</cp:lastModifiedBy>
  <cp:revision>170</cp:revision>
  <dcterms:created xsi:type="dcterms:W3CDTF">2022-09-19T10:44:39Z</dcterms:created>
  <dcterms:modified xsi:type="dcterms:W3CDTF">2022-10-19T15:19:21Z</dcterms:modified>
</cp:coreProperties>
</file>